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s/slide3.xml" ContentType="application/vnd.openxmlformats-officedocument.presentationml.slide+xml"/>
  <Override PartName="/ppt/slides/slide10.xml" ContentType="application/vnd.openxmlformats-officedocument.presentationml.slide+xml"/>
  <Override PartName="/ppt/slides/slide1.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2.xml" ContentType="application/vnd.openxmlformats-officedocument.presentationml.slide+xml"/>
  <Override PartName="/ppt/slides/slide11.xml" ContentType="application/vnd.openxmlformats-officedocument.presentationml.slide+xml"/>
  <Override PartName="/ppt/slides/slide13.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2.xml" ContentType="application/vnd.openxmlformats-officedocument.presentationml.slide+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8.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4.xml" ContentType="application/vnd.openxmlformats-officedocument.presentationml.slideLayout+xml"/>
  <Override PartName="/ppt/slideLayouts/slideLayout2.xml" ContentType="application/vnd.openxmlformats-officedocument.presentationml.slideLayout+xml"/>
  <Override PartName="/ppt/theme/theme1.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8" r:id="rId12"/>
    <p:sldId id="269" r:id="rId13"/>
    <p:sldId id="271" r:id="rId14"/>
    <p:sldId id="270" r:id="rId15"/>
    <p:sldId id="273" r:id="rId16"/>
    <p:sldId id="272" r:id="rId17"/>
    <p:sldId id="276" r:id="rId18"/>
    <p:sldId id="274" r:id="rId19"/>
    <p:sldId id="275" r:id="rId20"/>
    <p:sldId id="266" r:id="rId21"/>
  </p:sldIdLst>
  <p:sldSz cx="18288000" cy="10287000"/>
  <p:notesSz cx="6858000" cy="9144000"/>
  <p:embeddedFontLst>
    <p:embeddedFont>
      <p:font typeface="Montserrat Bold" panose="020B0604020202020204" charset="0"/>
      <p:regular r:id="rId22"/>
    </p:embeddedFont>
    <p:embeddedFont>
      <p:font typeface="Roboto Bold" panose="020B0604020202020204" charset="0"/>
      <p:regular r:id="rId23"/>
    </p:embeddedFont>
    <p:embeddedFont>
      <p:font typeface="Montserrat" panose="020B0604020202020204" charset="0"/>
      <p:regular r:id="rId24"/>
      <p:bold r:id="rId25"/>
      <p:italic r:id="rId26"/>
      <p:boldItalic r:id="rId27"/>
    </p:embeddedFont>
    <p:embeddedFont>
      <p:font typeface="Montserrat Light Bold" panose="020B0604020202020204" charset="0"/>
      <p:regular r:id="rId28"/>
    </p:embeddedFont>
    <p:embeddedFont>
      <p:font typeface="Calibri" panose="020F0502020204030204" pitchFamily="34" charset="0"/>
      <p:regular r:id="rId29"/>
      <p:bold r:id="rId30"/>
      <p:italic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9" d="100"/>
          <a:sy n="69" d="100"/>
        </p:scale>
        <p:origin x="180" y="1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customXml" Target="../customXml/item3.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presProps" Target="presProps.xml"/><Relationship Id="rId38" Type="http://schemas.openxmlformats.org/officeDocument/2006/relationships/customXml" Target="../customXml/item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customXml" Target="../customXml/item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sv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hyperlink" Target="https://git-scm.co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hyperlink" Target="https://git-scm.com/"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30.jpg"/><Relationship Id="rId7" Type="http://schemas.openxmlformats.org/officeDocument/2006/relationships/image" Target="../media/image2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9.svg"/></Relationships>
</file>

<file path=ppt/slides/_rels/slide1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34.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2.sv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21.svg"/><Relationship Id="rId4" Type="http://schemas.openxmlformats.org/officeDocument/2006/relationships/image" Target="../media/image15.png"/><Relationship Id="rId9"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0.pn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sp>
        <p:nvSpPr>
          <p:cNvPr id="2" name="Freeform 2"/>
          <p:cNvSpPr/>
          <p:nvPr/>
        </p:nvSpPr>
        <p:spPr>
          <a:xfrm>
            <a:off x="-363607" y="-1381609"/>
            <a:ext cx="13050217" cy="13050217"/>
          </a:xfrm>
          <a:custGeom>
            <a:avLst/>
            <a:gdLst/>
            <a:ahLst/>
            <a:cxnLst/>
            <a:rect l="l" t="t" r="r" b="b"/>
            <a:pathLst>
              <a:path w="13050217" h="13050217">
                <a:moveTo>
                  <a:pt x="0" y="0"/>
                </a:moveTo>
                <a:lnTo>
                  <a:pt x="13050217" y="0"/>
                </a:lnTo>
                <a:lnTo>
                  <a:pt x="13050217" y="13050218"/>
                </a:lnTo>
                <a:lnTo>
                  <a:pt x="0" y="1305021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s-PA"/>
          </a:p>
        </p:txBody>
      </p:sp>
      <p:grpSp>
        <p:nvGrpSpPr>
          <p:cNvPr id="3" name="Group 3"/>
          <p:cNvGrpSpPr/>
          <p:nvPr/>
        </p:nvGrpSpPr>
        <p:grpSpPr>
          <a:xfrm rot="2288241">
            <a:off x="-2879766" y="-2099043"/>
            <a:ext cx="14485086" cy="1448508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0052"/>
            </a:solidFill>
          </p:spPr>
          <p:txBody>
            <a:bodyPr/>
            <a:lstStyle/>
            <a:p>
              <a:endParaRPr lang="es-PA"/>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3360"/>
                </a:lnSpc>
              </a:pPr>
              <a:endParaRPr/>
            </a:p>
          </p:txBody>
        </p:sp>
      </p:grpSp>
      <p:sp>
        <p:nvSpPr>
          <p:cNvPr id="6" name="Freeform 6"/>
          <p:cNvSpPr/>
          <p:nvPr/>
        </p:nvSpPr>
        <p:spPr>
          <a:xfrm>
            <a:off x="1842098" y="1319474"/>
            <a:ext cx="904970" cy="893453"/>
          </a:xfrm>
          <a:custGeom>
            <a:avLst/>
            <a:gdLst/>
            <a:ahLst/>
            <a:cxnLst/>
            <a:rect l="l" t="t" r="r" b="b"/>
            <a:pathLst>
              <a:path w="904970" h="893453">
                <a:moveTo>
                  <a:pt x="0" y="0"/>
                </a:moveTo>
                <a:lnTo>
                  <a:pt x="904970" y="0"/>
                </a:lnTo>
                <a:lnTo>
                  <a:pt x="904970" y="893453"/>
                </a:lnTo>
                <a:lnTo>
                  <a:pt x="0" y="89345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s-PA"/>
          </a:p>
        </p:txBody>
      </p:sp>
      <p:sp>
        <p:nvSpPr>
          <p:cNvPr id="7" name="Freeform 7"/>
          <p:cNvSpPr/>
          <p:nvPr/>
        </p:nvSpPr>
        <p:spPr>
          <a:xfrm>
            <a:off x="9296024" y="1448677"/>
            <a:ext cx="7963276" cy="7644745"/>
          </a:xfrm>
          <a:custGeom>
            <a:avLst/>
            <a:gdLst/>
            <a:ahLst/>
            <a:cxnLst/>
            <a:rect l="l" t="t" r="r" b="b"/>
            <a:pathLst>
              <a:path w="7963276" h="7644745">
                <a:moveTo>
                  <a:pt x="0" y="0"/>
                </a:moveTo>
                <a:lnTo>
                  <a:pt x="7963276" y="0"/>
                </a:lnTo>
                <a:lnTo>
                  <a:pt x="7963276" y="7644745"/>
                </a:lnTo>
                <a:lnTo>
                  <a:pt x="0" y="7644745"/>
                </a:lnTo>
                <a:lnTo>
                  <a:pt x="0" y="0"/>
                </a:lnTo>
                <a:close/>
              </a:path>
            </a:pathLst>
          </a:custGeom>
          <a:blipFill>
            <a:blip r:embed="rId6"/>
            <a:stretch>
              <a:fillRect/>
            </a:stretch>
          </a:blipFill>
        </p:spPr>
        <p:txBody>
          <a:bodyPr/>
          <a:lstStyle/>
          <a:p>
            <a:endParaRPr lang="es-PA"/>
          </a:p>
        </p:txBody>
      </p:sp>
      <p:sp>
        <p:nvSpPr>
          <p:cNvPr id="8" name="Freeform 8"/>
          <p:cNvSpPr/>
          <p:nvPr/>
        </p:nvSpPr>
        <p:spPr>
          <a:xfrm>
            <a:off x="13708205" y="8806755"/>
            <a:ext cx="2056376" cy="406134"/>
          </a:xfrm>
          <a:custGeom>
            <a:avLst/>
            <a:gdLst/>
            <a:ahLst/>
            <a:cxnLst/>
            <a:rect l="l" t="t" r="r" b="b"/>
            <a:pathLst>
              <a:path w="2056376" h="406134">
                <a:moveTo>
                  <a:pt x="0" y="0"/>
                </a:moveTo>
                <a:lnTo>
                  <a:pt x="2056376" y="0"/>
                </a:lnTo>
                <a:lnTo>
                  <a:pt x="2056376" y="406134"/>
                </a:lnTo>
                <a:lnTo>
                  <a:pt x="0" y="406134"/>
                </a:lnTo>
                <a:lnTo>
                  <a:pt x="0" y="0"/>
                </a:lnTo>
                <a:close/>
              </a:path>
            </a:pathLst>
          </a:custGeom>
          <a:blipFill>
            <a:blip r:embed="rId7"/>
            <a:stretch>
              <a:fillRect/>
            </a:stretch>
          </a:blipFill>
        </p:spPr>
        <p:txBody>
          <a:bodyPr/>
          <a:lstStyle/>
          <a:p>
            <a:endParaRPr lang="es-PA"/>
          </a:p>
        </p:txBody>
      </p:sp>
      <p:grpSp>
        <p:nvGrpSpPr>
          <p:cNvPr id="9" name="Group 9"/>
          <p:cNvGrpSpPr/>
          <p:nvPr/>
        </p:nvGrpSpPr>
        <p:grpSpPr>
          <a:xfrm>
            <a:off x="13361405" y="8497376"/>
            <a:ext cx="2749976" cy="839955"/>
            <a:chOff x="0" y="0"/>
            <a:chExt cx="1005179" cy="307023"/>
          </a:xfrm>
        </p:grpSpPr>
        <p:sp>
          <p:nvSpPr>
            <p:cNvPr id="10" name="Freeform 10"/>
            <p:cNvSpPr/>
            <p:nvPr/>
          </p:nvSpPr>
          <p:spPr>
            <a:xfrm>
              <a:off x="0" y="0"/>
              <a:ext cx="1005179" cy="307023"/>
            </a:xfrm>
            <a:custGeom>
              <a:avLst/>
              <a:gdLst/>
              <a:ahLst/>
              <a:cxnLst/>
              <a:rect l="l" t="t" r="r" b="b"/>
              <a:pathLst>
                <a:path w="1005179" h="307023">
                  <a:moveTo>
                    <a:pt x="129502" y="0"/>
                  </a:moveTo>
                  <a:lnTo>
                    <a:pt x="875677" y="0"/>
                  </a:lnTo>
                  <a:cubicBezTo>
                    <a:pt x="947199" y="0"/>
                    <a:pt x="1005179" y="57980"/>
                    <a:pt x="1005179" y="129502"/>
                  </a:cubicBezTo>
                  <a:lnTo>
                    <a:pt x="1005179" y="177520"/>
                  </a:lnTo>
                  <a:cubicBezTo>
                    <a:pt x="1005179" y="249043"/>
                    <a:pt x="947199" y="307023"/>
                    <a:pt x="875677" y="307023"/>
                  </a:cubicBezTo>
                  <a:lnTo>
                    <a:pt x="129502" y="307023"/>
                  </a:lnTo>
                  <a:cubicBezTo>
                    <a:pt x="57980" y="307023"/>
                    <a:pt x="0" y="249043"/>
                    <a:pt x="0" y="177520"/>
                  </a:cubicBezTo>
                  <a:lnTo>
                    <a:pt x="0" y="129502"/>
                  </a:lnTo>
                  <a:cubicBezTo>
                    <a:pt x="0" y="57980"/>
                    <a:pt x="57980" y="0"/>
                    <a:pt x="129502" y="0"/>
                  </a:cubicBezTo>
                  <a:close/>
                </a:path>
              </a:pathLst>
            </a:custGeom>
            <a:solidFill>
              <a:srgbClr val="F4F6FC"/>
            </a:solidFill>
            <a:ln w="85725" cap="rnd">
              <a:solidFill>
                <a:srgbClr val="120052"/>
              </a:solidFill>
              <a:prstDash val="solid"/>
              <a:round/>
            </a:ln>
          </p:spPr>
          <p:txBody>
            <a:bodyPr/>
            <a:lstStyle/>
            <a:p>
              <a:endParaRPr lang="es-PA"/>
            </a:p>
          </p:txBody>
        </p:sp>
        <p:sp>
          <p:nvSpPr>
            <p:cNvPr id="11" name="TextBox 11"/>
            <p:cNvSpPr txBox="1"/>
            <p:nvPr/>
          </p:nvSpPr>
          <p:spPr>
            <a:xfrm>
              <a:off x="0" y="-66675"/>
              <a:ext cx="1005179" cy="373698"/>
            </a:xfrm>
            <a:prstGeom prst="rect">
              <a:avLst/>
            </a:prstGeom>
          </p:spPr>
          <p:txBody>
            <a:bodyPr lIns="0" tIns="0" rIns="0" bIns="0" rtlCol="0" anchor="ctr"/>
            <a:lstStyle/>
            <a:p>
              <a:pPr algn="ctr">
                <a:lnSpc>
                  <a:spcPts val="4339"/>
                </a:lnSpc>
              </a:pPr>
              <a:r>
                <a:rPr lang="en-US" sz="3099">
                  <a:solidFill>
                    <a:srgbClr val="120052"/>
                  </a:solidFill>
                  <a:latin typeface="Montserrat Bold"/>
                  <a:ea typeface="Montserrat Bold"/>
                  <a:cs typeface="Montserrat Bold"/>
                  <a:sym typeface="Montserrat Bold"/>
                </a:rPr>
                <a:t>Comenzar</a:t>
              </a:r>
            </a:p>
          </p:txBody>
        </p:sp>
      </p:grpSp>
      <p:sp>
        <p:nvSpPr>
          <p:cNvPr id="12" name="Freeform 12"/>
          <p:cNvSpPr/>
          <p:nvPr/>
        </p:nvSpPr>
        <p:spPr>
          <a:xfrm>
            <a:off x="1509818" y="6100891"/>
            <a:ext cx="5705917" cy="2396485"/>
          </a:xfrm>
          <a:custGeom>
            <a:avLst/>
            <a:gdLst/>
            <a:ahLst/>
            <a:cxnLst/>
            <a:rect l="l" t="t" r="r" b="b"/>
            <a:pathLst>
              <a:path w="5705917" h="2396485">
                <a:moveTo>
                  <a:pt x="0" y="0"/>
                </a:moveTo>
                <a:lnTo>
                  <a:pt x="5705917" y="0"/>
                </a:lnTo>
                <a:lnTo>
                  <a:pt x="5705917" y="2396485"/>
                </a:lnTo>
                <a:lnTo>
                  <a:pt x="0" y="2396485"/>
                </a:lnTo>
                <a:lnTo>
                  <a:pt x="0" y="0"/>
                </a:lnTo>
                <a:close/>
              </a:path>
            </a:pathLst>
          </a:custGeom>
          <a:blipFill>
            <a:blip r:embed="rId8"/>
            <a:stretch>
              <a:fillRect/>
            </a:stretch>
          </a:blipFill>
        </p:spPr>
        <p:txBody>
          <a:bodyPr/>
          <a:lstStyle/>
          <a:p>
            <a:endParaRPr lang="es-PA"/>
          </a:p>
        </p:txBody>
      </p:sp>
      <p:sp>
        <p:nvSpPr>
          <p:cNvPr id="13" name="TextBox 13"/>
          <p:cNvSpPr txBox="1"/>
          <p:nvPr/>
        </p:nvSpPr>
        <p:spPr>
          <a:xfrm>
            <a:off x="816796" y="2603830"/>
            <a:ext cx="8115300" cy="3416420"/>
          </a:xfrm>
          <a:prstGeom prst="rect">
            <a:avLst/>
          </a:prstGeom>
        </p:spPr>
        <p:txBody>
          <a:bodyPr lIns="0" tIns="0" rIns="0" bIns="0" rtlCol="0" anchor="t">
            <a:spAutoFit/>
          </a:bodyPr>
          <a:lstStyle/>
          <a:p>
            <a:pPr algn="l">
              <a:lnSpc>
                <a:spcPts val="13741"/>
              </a:lnSpc>
            </a:pPr>
            <a:r>
              <a:rPr lang="en-US" sz="9815" spc="-166">
                <a:solidFill>
                  <a:srgbClr val="F4F6FC"/>
                </a:solidFill>
                <a:latin typeface="Montserrat Bold"/>
                <a:ea typeface="Montserrat Bold"/>
                <a:cs typeface="Montserrat Bold"/>
                <a:sym typeface="Montserrat Bold"/>
              </a:rPr>
              <a:t>Uso de la herramienta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2" name="Group 2"/>
          <p:cNvGrpSpPr/>
          <p:nvPr/>
        </p:nvGrpSpPr>
        <p:grpSpPr>
          <a:xfrm>
            <a:off x="-1057541" y="-527484"/>
            <a:ext cx="8364667" cy="11101566"/>
            <a:chOff x="0" y="0"/>
            <a:chExt cx="2018902" cy="2679482"/>
          </a:xfrm>
        </p:grpSpPr>
        <p:sp>
          <p:nvSpPr>
            <p:cNvPr id="3" name="Freeform 3"/>
            <p:cNvSpPr/>
            <p:nvPr/>
          </p:nvSpPr>
          <p:spPr>
            <a:xfrm>
              <a:off x="0" y="0"/>
              <a:ext cx="2018902" cy="2679482"/>
            </a:xfrm>
            <a:custGeom>
              <a:avLst/>
              <a:gdLst/>
              <a:ahLst/>
              <a:cxnLst/>
              <a:rect l="l" t="t" r="r" b="b"/>
              <a:pathLst>
                <a:path w="2018902" h="2679482">
                  <a:moveTo>
                    <a:pt x="0" y="0"/>
                  </a:moveTo>
                  <a:lnTo>
                    <a:pt x="2018902" y="0"/>
                  </a:lnTo>
                  <a:lnTo>
                    <a:pt x="2018902" y="2679482"/>
                  </a:lnTo>
                  <a:lnTo>
                    <a:pt x="0" y="2679482"/>
                  </a:lnTo>
                  <a:close/>
                </a:path>
              </a:pathLst>
            </a:custGeom>
            <a:solidFill>
              <a:srgbClr val="120052"/>
            </a:solidFill>
            <a:ln cap="sq">
              <a:noFill/>
              <a:prstDash val="solid"/>
              <a:miter/>
            </a:ln>
          </p:spPr>
          <p:txBody>
            <a:bodyPr/>
            <a:lstStyle/>
            <a:p>
              <a:endParaRPr lang="es-PA"/>
            </a:p>
          </p:txBody>
        </p:sp>
        <p:sp>
          <p:nvSpPr>
            <p:cNvPr id="4" name="TextBox 4"/>
            <p:cNvSpPr txBox="1"/>
            <p:nvPr/>
          </p:nvSpPr>
          <p:spPr>
            <a:xfrm>
              <a:off x="0" y="-38100"/>
              <a:ext cx="2018902" cy="2717582"/>
            </a:xfrm>
            <a:prstGeom prst="rect">
              <a:avLst/>
            </a:prstGeom>
          </p:spPr>
          <p:txBody>
            <a:bodyPr lIns="50800" tIns="50800" rIns="50800" bIns="50800" rtlCol="0" anchor="ctr"/>
            <a:lstStyle/>
            <a:p>
              <a:pPr marL="0" lvl="0" indent="0" algn="ctr">
                <a:lnSpc>
                  <a:spcPts val="3360"/>
                </a:lnSpc>
                <a:spcBef>
                  <a:spcPct val="0"/>
                </a:spcBef>
              </a:pPr>
              <a:endParaRPr/>
            </a:p>
          </p:txBody>
        </p:sp>
      </p:grpSp>
      <p:sp>
        <p:nvSpPr>
          <p:cNvPr id="5" name="Freeform 5"/>
          <p:cNvSpPr/>
          <p:nvPr/>
        </p:nvSpPr>
        <p:spPr>
          <a:xfrm>
            <a:off x="16522564" y="8521564"/>
            <a:ext cx="736736" cy="736736"/>
          </a:xfrm>
          <a:custGeom>
            <a:avLst/>
            <a:gdLst/>
            <a:ahLst/>
            <a:cxnLst/>
            <a:rect l="l" t="t" r="r" b="b"/>
            <a:pathLst>
              <a:path w="736736" h="736736">
                <a:moveTo>
                  <a:pt x="0" y="0"/>
                </a:moveTo>
                <a:lnTo>
                  <a:pt x="736736" y="0"/>
                </a:lnTo>
                <a:lnTo>
                  <a:pt x="736736" y="736736"/>
                </a:lnTo>
                <a:lnTo>
                  <a:pt x="0" y="73673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s-PA"/>
          </a:p>
        </p:txBody>
      </p:sp>
      <p:sp>
        <p:nvSpPr>
          <p:cNvPr id="6" name="Freeform 6"/>
          <p:cNvSpPr/>
          <p:nvPr/>
        </p:nvSpPr>
        <p:spPr>
          <a:xfrm>
            <a:off x="8033003" y="1028700"/>
            <a:ext cx="9554646" cy="7137456"/>
          </a:xfrm>
          <a:custGeom>
            <a:avLst/>
            <a:gdLst/>
            <a:ahLst/>
            <a:cxnLst/>
            <a:rect l="l" t="t" r="r" b="b"/>
            <a:pathLst>
              <a:path w="9554646" h="7137456">
                <a:moveTo>
                  <a:pt x="0" y="0"/>
                </a:moveTo>
                <a:lnTo>
                  <a:pt x="9554646" y="0"/>
                </a:lnTo>
                <a:lnTo>
                  <a:pt x="9554646" y="7137456"/>
                </a:lnTo>
                <a:lnTo>
                  <a:pt x="0" y="7137456"/>
                </a:lnTo>
                <a:lnTo>
                  <a:pt x="0" y="0"/>
                </a:lnTo>
                <a:close/>
              </a:path>
            </a:pathLst>
          </a:custGeom>
          <a:blipFill>
            <a:blip r:embed="rId4"/>
            <a:stretch>
              <a:fillRect/>
            </a:stretch>
          </a:blipFill>
        </p:spPr>
        <p:txBody>
          <a:bodyPr/>
          <a:lstStyle/>
          <a:p>
            <a:endParaRPr lang="es-PA"/>
          </a:p>
        </p:txBody>
      </p:sp>
      <p:sp>
        <p:nvSpPr>
          <p:cNvPr id="7" name="TextBox 7"/>
          <p:cNvSpPr txBox="1"/>
          <p:nvPr/>
        </p:nvSpPr>
        <p:spPr>
          <a:xfrm>
            <a:off x="1428192" y="460142"/>
            <a:ext cx="4991433" cy="2934590"/>
          </a:xfrm>
          <a:prstGeom prst="rect">
            <a:avLst/>
          </a:prstGeom>
        </p:spPr>
        <p:txBody>
          <a:bodyPr lIns="0" tIns="0" rIns="0" bIns="0" rtlCol="0" anchor="t">
            <a:spAutoFit/>
          </a:bodyPr>
          <a:lstStyle/>
          <a:p>
            <a:pPr algn="l">
              <a:lnSpc>
                <a:spcPts val="5790"/>
              </a:lnSpc>
            </a:pPr>
            <a:r>
              <a:rPr lang="en-US" sz="4825" dirty="0" err="1">
                <a:solidFill>
                  <a:srgbClr val="F4F6FC"/>
                </a:solidFill>
                <a:latin typeface="Roboto Bold"/>
                <a:ea typeface="Roboto Bold"/>
                <a:cs typeface="Roboto Bold"/>
                <a:sym typeface="Roboto Bold"/>
              </a:rPr>
              <a:t>Funcionalidad</a:t>
            </a:r>
            <a:r>
              <a:rPr lang="en-US" sz="4825" dirty="0">
                <a:solidFill>
                  <a:srgbClr val="F4F6FC"/>
                </a:solidFill>
                <a:latin typeface="Roboto Bold"/>
                <a:ea typeface="Roboto Bold"/>
                <a:cs typeface="Roboto Bold"/>
                <a:sym typeface="Roboto Bold"/>
              </a:rPr>
              <a:t> de la </a:t>
            </a:r>
            <a:r>
              <a:rPr lang="en-US" sz="4825" dirty="0" err="1">
                <a:solidFill>
                  <a:srgbClr val="F4F6FC"/>
                </a:solidFill>
                <a:latin typeface="Roboto Bold"/>
                <a:ea typeface="Roboto Bold"/>
                <a:cs typeface="Roboto Bold"/>
                <a:sym typeface="Roboto Bold"/>
              </a:rPr>
              <a:t>Herramienta</a:t>
            </a:r>
            <a:r>
              <a:rPr lang="en-US" sz="4825" dirty="0">
                <a:solidFill>
                  <a:srgbClr val="F4F6FC"/>
                </a:solidFill>
                <a:latin typeface="Roboto Bold"/>
                <a:ea typeface="Roboto Bold"/>
                <a:cs typeface="Roboto Bold"/>
                <a:sym typeface="Roboto Bold"/>
              </a:rPr>
              <a:t> GIT:</a:t>
            </a:r>
          </a:p>
          <a:p>
            <a:pPr marL="0" lvl="0" indent="0" algn="l">
              <a:lnSpc>
                <a:spcPts val="5790"/>
              </a:lnSpc>
              <a:spcBef>
                <a:spcPct val="0"/>
              </a:spcBef>
            </a:pPr>
            <a:endParaRPr lang="en-US" sz="4825" dirty="0">
              <a:solidFill>
                <a:srgbClr val="F4F6FC"/>
              </a:solidFill>
              <a:latin typeface="Roboto Bold"/>
              <a:ea typeface="Roboto Bold"/>
              <a:cs typeface="Roboto Bold"/>
              <a:sym typeface="Roboto Bold"/>
            </a:endParaRPr>
          </a:p>
        </p:txBody>
      </p:sp>
      <p:sp>
        <p:nvSpPr>
          <p:cNvPr id="8" name="TextBox 8"/>
          <p:cNvSpPr txBox="1"/>
          <p:nvPr/>
        </p:nvSpPr>
        <p:spPr>
          <a:xfrm>
            <a:off x="1210345" y="3084158"/>
            <a:ext cx="5209279" cy="2585253"/>
          </a:xfrm>
          <a:prstGeom prst="rect">
            <a:avLst/>
          </a:prstGeom>
        </p:spPr>
        <p:txBody>
          <a:bodyPr lIns="0" tIns="0" rIns="0" bIns="0" rtlCol="0" anchor="t">
            <a:spAutoFit/>
          </a:bodyPr>
          <a:lstStyle/>
          <a:p>
            <a:pPr marL="451962" lvl="1" indent="-225981" algn="l">
              <a:lnSpc>
                <a:spcPts val="2930"/>
              </a:lnSpc>
              <a:buFont typeface="Arial"/>
              <a:buChar char="•"/>
            </a:pPr>
            <a:r>
              <a:rPr lang="en-US" sz="2093" dirty="0">
                <a:solidFill>
                  <a:srgbClr val="F4F6FC"/>
                </a:solidFill>
                <a:latin typeface="Montserrat"/>
                <a:ea typeface="Montserrat"/>
                <a:cs typeface="Montserrat"/>
                <a:sym typeface="Montserrat"/>
              </a:rPr>
              <a:t>Su </a:t>
            </a:r>
            <a:r>
              <a:rPr lang="en-US" sz="2093" dirty="0" err="1">
                <a:solidFill>
                  <a:srgbClr val="F4F6FC"/>
                </a:solidFill>
                <a:latin typeface="Montserrat"/>
                <a:ea typeface="Montserrat"/>
                <a:cs typeface="Montserrat"/>
                <a:sym typeface="Montserrat"/>
              </a:rPr>
              <a:t>funcionalidad</a:t>
            </a:r>
            <a:r>
              <a:rPr lang="en-US" sz="2093" dirty="0">
                <a:solidFill>
                  <a:srgbClr val="F4F6FC"/>
                </a:solidFill>
                <a:latin typeface="Montserrat"/>
                <a:ea typeface="Montserrat"/>
                <a:cs typeface="Montserrat"/>
                <a:sym typeface="Montserrat"/>
              </a:rPr>
              <a:t> principal se centra </a:t>
            </a:r>
            <a:r>
              <a:rPr lang="en-US" sz="2093" dirty="0" err="1">
                <a:solidFill>
                  <a:srgbClr val="F4F6FC"/>
                </a:solidFill>
                <a:latin typeface="Montserrat"/>
                <a:ea typeface="Montserrat"/>
                <a:cs typeface="Montserrat"/>
                <a:sym typeface="Montserrat"/>
              </a:rPr>
              <a:t>en</a:t>
            </a:r>
            <a:r>
              <a:rPr lang="en-US" sz="2093" dirty="0">
                <a:solidFill>
                  <a:srgbClr val="F4F6FC"/>
                </a:solidFill>
                <a:latin typeface="Montserrat"/>
                <a:ea typeface="Montserrat"/>
                <a:cs typeface="Montserrat"/>
                <a:sym typeface="Montserrat"/>
              </a:rPr>
              <a:t> la </a:t>
            </a:r>
            <a:r>
              <a:rPr lang="en-US" sz="2093" dirty="0" err="1">
                <a:solidFill>
                  <a:srgbClr val="F4F6FC"/>
                </a:solidFill>
                <a:latin typeface="Montserrat"/>
                <a:ea typeface="Montserrat"/>
                <a:cs typeface="Montserrat"/>
                <a:sym typeface="Montserrat"/>
              </a:rPr>
              <a:t>gestión</a:t>
            </a:r>
            <a:r>
              <a:rPr lang="en-US" sz="2093" dirty="0">
                <a:solidFill>
                  <a:srgbClr val="F4F6FC"/>
                </a:solidFill>
                <a:latin typeface="Montserrat"/>
                <a:ea typeface="Montserrat"/>
                <a:cs typeface="Montserrat"/>
                <a:sym typeface="Montserrat"/>
              </a:rPr>
              <a:t> </a:t>
            </a:r>
            <a:r>
              <a:rPr lang="en-US" sz="2093" dirty="0" err="1">
                <a:solidFill>
                  <a:srgbClr val="F4F6FC"/>
                </a:solidFill>
                <a:latin typeface="Montserrat"/>
                <a:ea typeface="Montserrat"/>
                <a:cs typeface="Montserrat"/>
                <a:sym typeface="Montserrat"/>
              </a:rPr>
              <a:t>eficiente</a:t>
            </a:r>
            <a:r>
              <a:rPr lang="en-US" sz="2093" dirty="0">
                <a:solidFill>
                  <a:srgbClr val="F4F6FC"/>
                </a:solidFill>
                <a:latin typeface="Montserrat"/>
                <a:ea typeface="Montserrat"/>
                <a:cs typeface="Montserrat"/>
                <a:sym typeface="Montserrat"/>
              </a:rPr>
              <a:t> del </a:t>
            </a:r>
            <a:r>
              <a:rPr lang="en-US" sz="2093" dirty="0" err="1">
                <a:solidFill>
                  <a:srgbClr val="F4F6FC"/>
                </a:solidFill>
                <a:latin typeface="Montserrat"/>
                <a:ea typeface="Montserrat"/>
                <a:cs typeface="Montserrat"/>
                <a:sym typeface="Montserrat"/>
              </a:rPr>
              <a:t>historial</a:t>
            </a:r>
            <a:r>
              <a:rPr lang="en-US" sz="2093" dirty="0">
                <a:solidFill>
                  <a:srgbClr val="F4F6FC"/>
                </a:solidFill>
                <a:latin typeface="Montserrat"/>
                <a:ea typeface="Montserrat"/>
                <a:cs typeface="Montserrat"/>
                <a:sym typeface="Montserrat"/>
              </a:rPr>
              <a:t> de un </a:t>
            </a:r>
            <a:r>
              <a:rPr lang="en-US" sz="2093" dirty="0" err="1">
                <a:solidFill>
                  <a:srgbClr val="F4F6FC"/>
                </a:solidFill>
                <a:latin typeface="Montserrat"/>
                <a:ea typeface="Montserrat"/>
                <a:cs typeface="Montserrat"/>
                <a:sym typeface="Montserrat"/>
              </a:rPr>
              <a:t>proyecto</a:t>
            </a:r>
            <a:r>
              <a:rPr lang="en-US" sz="2093" dirty="0">
                <a:solidFill>
                  <a:srgbClr val="F4F6FC"/>
                </a:solidFill>
                <a:latin typeface="Montserrat"/>
                <a:ea typeface="Montserrat"/>
                <a:cs typeface="Montserrat"/>
                <a:sym typeface="Montserrat"/>
              </a:rPr>
              <a:t>, </a:t>
            </a:r>
            <a:r>
              <a:rPr lang="en-US" sz="2093" dirty="0" err="1">
                <a:solidFill>
                  <a:srgbClr val="F4F6FC"/>
                </a:solidFill>
                <a:latin typeface="Montserrat"/>
                <a:ea typeface="Montserrat"/>
                <a:cs typeface="Montserrat"/>
                <a:sym typeface="Montserrat"/>
              </a:rPr>
              <a:t>permitiendo</a:t>
            </a:r>
            <a:r>
              <a:rPr lang="en-US" sz="2093" dirty="0">
                <a:solidFill>
                  <a:srgbClr val="F4F6FC"/>
                </a:solidFill>
                <a:latin typeface="Montserrat"/>
                <a:ea typeface="Montserrat"/>
                <a:cs typeface="Montserrat"/>
                <a:sym typeface="Montserrat"/>
              </a:rPr>
              <a:t> la </a:t>
            </a:r>
            <a:r>
              <a:rPr lang="en-US" sz="2093" dirty="0" err="1">
                <a:solidFill>
                  <a:srgbClr val="F4F6FC"/>
                </a:solidFill>
                <a:latin typeface="Montserrat"/>
                <a:ea typeface="Montserrat"/>
                <a:cs typeface="Montserrat"/>
                <a:sym typeface="Montserrat"/>
              </a:rPr>
              <a:t>colaboración</a:t>
            </a:r>
            <a:r>
              <a:rPr lang="en-US" sz="2093" dirty="0">
                <a:solidFill>
                  <a:srgbClr val="F4F6FC"/>
                </a:solidFill>
                <a:latin typeface="Montserrat"/>
                <a:ea typeface="Montserrat"/>
                <a:cs typeface="Montserrat"/>
                <a:sym typeface="Montserrat"/>
              </a:rPr>
              <a:t> </a:t>
            </a:r>
            <a:r>
              <a:rPr lang="en-US" sz="2093" dirty="0" err="1">
                <a:solidFill>
                  <a:srgbClr val="F4F6FC"/>
                </a:solidFill>
                <a:latin typeface="Montserrat"/>
                <a:ea typeface="Montserrat"/>
                <a:cs typeface="Montserrat"/>
                <a:sym typeface="Montserrat"/>
              </a:rPr>
              <a:t>en</a:t>
            </a:r>
            <a:r>
              <a:rPr lang="en-US" sz="2093" dirty="0">
                <a:solidFill>
                  <a:srgbClr val="F4F6FC"/>
                </a:solidFill>
                <a:latin typeface="Montserrat"/>
                <a:ea typeface="Montserrat"/>
                <a:cs typeface="Montserrat"/>
                <a:sym typeface="Montserrat"/>
              </a:rPr>
              <a:t> </a:t>
            </a:r>
            <a:r>
              <a:rPr lang="en-US" sz="2093" dirty="0" err="1">
                <a:solidFill>
                  <a:srgbClr val="F4F6FC"/>
                </a:solidFill>
                <a:latin typeface="Montserrat"/>
                <a:ea typeface="Montserrat"/>
                <a:cs typeface="Montserrat"/>
                <a:sym typeface="Montserrat"/>
              </a:rPr>
              <a:t>equipos</a:t>
            </a:r>
            <a:r>
              <a:rPr lang="en-US" sz="2093" dirty="0">
                <a:solidFill>
                  <a:srgbClr val="F4F6FC"/>
                </a:solidFill>
                <a:latin typeface="Montserrat"/>
                <a:ea typeface="Montserrat"/>
                <a:cs typeface="Montserrat"/>
                <a:sym typeface="Montserrat"/>
              </a:rPr>
              <a:t>, la </a:t>
            </a:r>
            <a:r>
              <a:rPr lang="en-US" sz="2093" dirty="0" err="1">
                <a:solidFill>
                  <a:srgbClr val="F4F6FC"/>
                </a:solidFill>
                <a:latin typeface="Montserrat"/>
                <a:ea typeface="Montserrat"/>
                <a:cs typeface="Montserrat"/>
                <a:sym typeface="Montserrat"/>
              </a:rPr>
              <a:t>experimentación</a:t>
            </a:r>
            <a:r>
              <a:rPr lang="en-US" sz="2093" dirty="0">
                <a:solidFill>
                  <a:srgbClr val="F4F6FC"/>
                </a:solidFill>
                <a:latin typeface="Montserrat"/>
                <a:ea typeface="Montserrat"/>
                <a:cs typeface="Montserrat"/>
                <a:sym typeface="Montserrat"/>
              </a:rPr>
              <a:t> </a:t>
            </a:r>
            <a:r>
              <a:rPr lang="en-US" sz="2093" dirty="0" err="1">
                <a:solidFill>
                  <a:srgbClr val="F4F6FC"/>
                </a:solidFill>
                <a:latin typeface="Montserrat"/>
                <a:ea typeface="Montserrat"/>
                <a:cs typeface="Montserrat"/>
                <a:sym typeface="Montserrat"/>
              </a:rPr>
              <a:t>segura</a:t>
            </a:r>
            <a:r>
              <a:rPr lang="en-US" sz="2093" dirty="0">
                <a:solidFill>
                  <a:srgbClr val="F4F6FC"/>
                </a:solidFill>
                <a:latin typeface="Montserrat"/>
                <a:ea typeface="Montserrat"/>
                <a:cs typeface="Montserrat"/>
                <a:sym typeface="Montserrat"/>
              </a:rPr>
              <a:t> y la </a:t>
            </a:r>
            <a:r>
              <a:rPr lang="en-US" sz="2093" dirty="0" err="1">
                <a:solidFill>
                  <a:srgbClr val="F4F6FC"/>
                </a:solidFill>
                <a:latin typeface="Montserrat"/>
                <a:ea typeface="Montserrat"/>
                <a:cs typeface="Montserrat"/>
                <a:sym typeface="Montserrat"/>
              </a:rPr>
              <a:t>recuperación</a:t>
            </a:r>
            <a:r>
              <a:rPr lang="en-US" sz="2093" dirty="0">
                <a:solidFill>
                  <a:srgbClr val="F4F6FC"/>
                </a:solidFill>
                <a:latin typeface="Montserrat"/>
                <a:ea typeface="Montserrat"/>
                <a:cs typeface="Montserrat"/>
                <a:sym typeface="Montserrat"/>
              </a:rPr>
              <a:t> de </a:t>
            </a:r>
            <a:r>
              <a:rPr lang="en-US" sz="2093" dirty="0" err="1">
                <a:solidFill>
                  <a:srgbClr val="F4F6FC"/>
                </a:solidFill>
                <a:latin typeface="Montserrat"/>
                <a:ea typeface="Montserrat"/>
                <a:cs typeface="Montserrat"/>
                <a:sym typeface="Montserrat"/>
              </a:rPr>
              <a:t>versiones</a:t>
            </a:r>
            <a:r>
              <a:rPr lang="en-US" sz="2093" dirty="0">
                <a:solidFill>
                  <a:srgbClr val="F4F6FC"/>
                </a:solidFill>
                <a:latin typeface="Montserrat"/>
                <a:ea typeface="Montserrat"/>
                <a:cs typeface="Montserrat"/>
                <a:sym typeface="Montserrat"/>
              </a:rPr>
              <a:t> </a:t>
            </a:r>
            <a:r>
              <a:rPr lang="en-US" sz="2093" dirty="0" err="1">
                <a:solidFill>
                  <a:srgbClr val="F4F6FC"/>
                </a:solidFill>
                <a:latin typeface="Montserrat"/>
                <a:ea typeface="Montserrat"/>
                <a:cs typeface="Montserrat"/>
                <a:sym typeface="Montserrat"/>
              </a:rPr>
              <a:t>anteriores</a:t>
            </a:r>
            <a:r>
              <a:rPr lang="en-US" sz="2093" dirty="0">
                <a:solidFill>
                  <a:srgbClr val="F4F6FC"/>
                </a:solidFill>
                <a:latin typeface="Montserrat"/>
                <a:ea typeface="Montserrat"/>
                <a:cs typeface="Montserrat"/>
                <a:sym typeface="Montserrat"/>
              </a:rPr>
              <a:t> del </a:t>
            </a:r>
            <a:r>
              <a:rPr lang="en-US" sz="2093" dirty="0" err="1">
                <a:solidFill>
                  <a:srgbClr val="F4F6FC"/>
                </a:solidFill>
                <a:latin typeface="Montserrat"/>
                <a:ea typeface="Montserrat"/>
                <a:cs typeface="Montserrat"/>
                <a:sym typeface="Montserrat"/>
              </a:rPr>
              <a:t>código</a:t>
            </a:r>
            <a:r>
              <a:rPr lang="en-US" sz="2093" dirty="0">
                <a:solidFill>
                  <a:srgbClr val="F4F6FC"/>
                </a:solidFill>
                <a:latin typeface="Montserrat"/>
                <a:ea typeface="Montserrat"/>
                <a:cs typeface="Montserrat"/>
                <a:sym typeface="Montserrat"/>
              </a:rPr>
              <a:t>.</a:t>
            </a:r>
          </a:p>
        </p:txBody>
      </p:sp>
      <p:sp>
        <p:nvSpPr>
          <p:cNvPr id="9" name="TextBox 9"/>
          <p:cNvSpPr txBox="1"/>
          <p:nvPr/>
        </p:nvSpPr>
        <p:spPr>
          <a:xfrm>
            <a:off x="1210345" y="5936311"/>
            <a:ext cx="5209279" cy="2585253"/>
          </a:xfrm>
          <a:prstGeom prst="rect">
            <a:avLst/>
          </a:prstGeom>
        </p:spPr>
        <p:txBody>
          <a:bodyPr lIns="0" tIns="0" rIns="0" bIns="0" rtlCol="0" anchor="t">
            <a:spAutoFit/>
          </a:bodyPr>
          <a:lstStyle/>
          <a:p>
            <a:pPr marL="451962" lvl="1" indent="-225981" algn="l">
              <a:lnSpc>
                <a:spcPts val="2930"/>
              </a:lnSpc>
              <a:buFont typeface="Arial"/>
              <a:buChar char="•"/>
            </a:pPr>
            <a:r>
              <a:rPr lang="en-US" sz="2093" dirty="0">
                <a:solidFill>
                  <a:srgbClr val="F4F6FC"/>
                </a:solidFill>
                <a:latin typeface="Montserrat"/>
                <a:ea typeface="Montserrat"/>
                <a:cs typeface="Montserrat"/>
                <a:sym typeface="Montserrat"/>
              </a:rPr>
              <a:t>Git es </a:t>
            </a:r>
            <a:r>
              <a:rPr lang="en-US" sz="2093" dirty="0" err="1">
                <a:solidFill>
                  <a:srgbClr val="F4F6FC"/>
                </a:solidFill>
                <a:latin typeface="Montserrat"/>
                <a:ea typeface="Montserrat"/>
                <a:cs typeface="Montserrat"/>
                <a:sym typeface="Montserrat"/>
              </a:rPr>
              <a:t>una</a:t>
            </a:r>
            <a:r>
              <a:rPr lang="en-US" sz="2093" dirty="0">
                <a:solidFill>
                  <a:srgbClr val="F4F6FC"/>
                </a:solidFill>
                <a:latin typeface="Montserrat"/>
                <a:ea typeface="Montserrat"/>
                <a:cs typeface="Montserrat"/>
                <a:sym typeface="Montserrat"/>
              </a:rPr>
              <a:t> </a:t>
            </a:r>
            <a:r>
              <a:rPr lang="en-US" sz="2093" dirty="0" err="1">
                <a:solidFill>
                  <a:srgbClr val="F4F6FC"/>
                </a:solidFill>
                <a:latin typeface="Montserrat"/>
                <a:ea typeface="Montserrat"/>
                <a:cs typeface="Montserrat"/>
                <a:sym typeface="Montserrat"/>
              </a:rPr>
              <a:t>herramienta</a:t>
            </a:r>
            <a:r>
              <a:rPr lang="en-US" sz="2093" dirty="0">
                <a:solidFill>
                  <a:srgbClr val="F4F6FC"/>
                </a:solidFill>
                <a:latin typeface="Montserrat"/>
                <a:ea typeface="Montserrat"/>
                <a:cs typeface="Montserrat"/>
                <a:sym typeface="Montserrat"/>
              </a:rPr>
              <a:t> </a:t>
            </a:r>
            <a:r>
              <a:rPr lang="en-US" sz="2093" dirty="0" err="1">
                <a:solidFill>
                  <a:srgbClr val="F4F6FC"/>
                </a:solidFill>
                <a:latin typeface="Montserrat"/>
                <a:ea typeface="Montserrat"/>
                <a:cs typeface="Montserrat"/>
                <a:sym typeface="Montserrat"/>
              </a:rPr>
              <a:t>distribuida</a:t>
            </a:r>
            <a:r>
              <a:rPr lang="en-US" sz="2093" dirty="0">
                <a:solidFill>
                  <a:srgbClr val="F4F6FC"/>
                </a:solidFill>
                <a:latin typeface="Montserrat"/>
                <a:ea typeface="Montserrat"/>
                <a:cs typeface="Montserrat"/>
                <a:sym typeface="Montserrat"/>
              </a:rPr>
              <a:t>, lo que </a:t>
            </a:r>
            <a:r>
              <a:rPr lang="en-US" sz="2093" dirty="0" err="1">
                <a:solidFill>
                  <a:srgbClr val="F4F6FC"/>
                </a:solidFill>
                <a:latin typeface="Montserrat"/>
                <a:ea typeface="Montserrat"/>
                <a:cs typeface="Montserrat"/>
                <a:sym typeface="Montserrat"/>
              </a:rPr>
              <a:t>significa</a:t>
            </a:r>
            <a:r>
              <a:rPr lang="en-US" sz="2093" dirty="0">
                <a:solidFill>
                  <a:srgbClr val="F4F6FC"/>
                </a:solidFill>
                <a:latin typeface="Montserrat"/>
                <a:ea typeface="Montserrat"/>
                <a:cs typeface="Montserrat"/>
                <a:sym typeface="Montserrat"/>
              </a:rPr>
              <a:t> que </a:t>
            </a:r>
            <a:r>
              <a:rPr lang="en-US" sz="2093" dirty="0" err="1">
                <a:solidFill>
                  <a:srgbClr val="F4F6FC"/>
                </a:solidFill>
                <a:latin typeface="Montserrat"/>
                <a:ea typeface="Montserrat"/>
                <a:cs typeface="Montserrat"/>
                <a:sym typeface="Montserrat"/>
              </a:rPr>
              <a:t>cada</a:t>
            </a:r>
            <a:r>
              <a:rPr lang="en-US" sz="2093" dirty="0">
                <a:solidFill>
                  <a:srgbClr val="F4F6FC"/>
                </a:solidFill>
                <a:latin typeface="Montserrat"/>
                <a:ea typeface="Montserrat"/>
                <a:cs typeface="Montserrat"/>
                <a:sym typeface="Montserrat"/>
              </a:rPr>
              <a:t> </a:t>
            </a:r>
            <a:r>
              <a:rPr lang="en-US" sz="2093" dirty="0" err="1">
                <a:solidFill>
                  <a:srgbClr val="F4F6FC"/>
                </a:solidFill>
                <a:latin typeface="Montserrat"/>
                <a:ea typeface="Montserrat"/>
                <a:cs typeface="Montserrat"/>
                <a:sym typeface="Montserrat"/>
              </a:rPr>
              <a:t>copia</a:t>
            </a:r>
            <a:r>
              <a:rPr lang="en-US" sz="2093" dirty="0">
                <a:solidFill>
                  <a:srgbClr val="F4F6FC"/>
                </a:solidFill>
                <a:latin typeface="Montserrat"/>
                <a:ea typeface="Montserrat"/>
                <a:cs typeface="Montserrat"/>
                <a:sym typeface="Montserrat"/>
              </a:rPr>
              <a:t> del </a:t>
            </a:r>
            <a:r>
              <a:rPr lang="en-US" sz="2093" dirty="0" err="1">
                <a:solidFill>
                  <a:srgbClr val="F4F6FC"/>
                </a:solidFill>
                <a:latin typeface="Montserrat"/>
                <a:ea typeface="Montserrat"/>
                <a:cs typeface="Montserrat"/>
                <a:sym typeface="Montserrat"/>
              </a:rPr>
              <a:t>repositorio</a:t>
            </a:r>
            <a:r>
              <a:rPr lang="en-US" sz="2093" dirty="0">
                <a:solidFill>
                  <a:srgbClr val="F4F6FC"/>
                </a:solidFill>
                <a:latin typeface="Montserrat"/>
                <a:ea typeface="Montserrat"/>
                <a:cs typeface="Montserrat"/>
                <a:sym typeface="Montserrat"/>
              </a:rPr>
              <a:t> </a:t>
            </a:r>
            <a:r>
              <a:rPr lang="en-US" sz="2093" dirty="0" err="1">
                <a:solidFill>
                  <a:srgbClr val="F4F6FC"/>
                </a:solidFill>
                <a:latin typeface="Montserrat"/>
                <a:ea typeface="Montserrat"/>
                <a:cs typeface="Montserrat"/>
                <a:sym typeface="Montserrat"/>
              </a:rPr>
              <a:t>en</a:t>
            </a:r>
            <a:r>
              <a:rPr lang="en-US" sz="2093" dirty="0">
                <a:solidFill>
                  <a:srgbClr val="F4F6FC"/>
                </a:solidFill>
                <a:latin typeface="Montserrat"/>
                <a:ea typeface="Montserrat"/>
                <a:cs typeface="Montserrat"/>
                <a:sym typeface="Montserrat"/>
              </a:rPr>
              <a:t> un </a:t>
            </a:r>
            <a:r>
              <a:rPr lang="en-US" sz="2093" dirty="0" err="1">
                <a:solidFill>
                  <a:srgbClr val="F4F6FC"/>
                </a:solidFill>
                <a:latin typeface="Montserrat"/>
                <a:ea typeface="Montserrat"/>
                <a:cs typeface="Montserrat"/>
                <a:sym typeface="Montserrat"/>
              </a:rPr>
              <a:t>equipo</a:t>
            </a:r>
            <a:r>
              <a:rPr lang="en-US" sz="2093" dirty="0">
                <a:solidFill>
                  <a:srgbClr val="F4F6FC"/>
                </a:solidFill>
                <a:latin typeface="Montserrat"/>
                <a:ea typeface="Montserrat"/>
                <a:cs typeface="Montserrat"/>
                <a:sym typeface="Montserrat"/>
              </a:rPr>
              <a:t> </a:t>
            </a:r>
            <a:r>
              <a:rPr lang="en-US" sz="2093" dirty="0" err="1">
                <a:solidFill>
                  <a:srgbClr val="F4F6FC"/>
                </a:solidFill>
                <a:latin typeface="Montserrat"/>
                <a:ea typeface="Montserrat"/>
                <a:cs typeface="Montserrat"/>
                <a:sym typeface="Montserrat"/>
              </a:rPr>
              <a:t>contiene</a:t>
            </a:r>
            <a:r>
              <a:rPr lang="en-US" sz="2093" dirty="0">
                <a:solidFill>
                  <a:srgbClr val="F4F6FC"/>
                </a:solidFill>
                <a:latin typeface="Montserrat"/>
                <a:ea typeface="Montserrat"/>
                <a:cs typeface="Montserrat"/>
                <a:sym typeface="Montserrat"/>
              </a:rPr>
              <a:t> </a:t>
            </a:r>
            <a:r>
              <a:rPr lang="en-US" sz="2093" dirty="0" err="1">
                <a:solidFill>
                  <a:srgbClr val="F4F6FC"/>
                </a:solidFill>
                <a:latin typeface="Montserrat"/>
                <a:ea typeface="Montserrat"/>
                <a:cs typeface="Montserrat"/>
                <a:sym typeface="Montserrat"/>
              </a:rPr>
              <a:t>todo</a:t>
            </a:r>
            <a:r>
              <a:rPr lang="en-US" sz="2093" dirty="0">
                <a:solidFill>
                  <a:srgbClr val="F4F6FC"/>
                </a:solidFill>
                <a:latin typeface="Montserrat"/>
                <a:ea typeface="Montserrat"/>
                <a:cs typeface="Montserrat"/>
                <a:sym typeface="Montserrat"/>
              </a:rPr>
              <a:t> </a:t>
            </a:r>
            <a:r>
              <a:rPr lang="en-US" sz="2093" dirty="0" err="1">
                <a:solidFill>
                  <a:srgbClr val="F4F6FC"/>
                </a:solidFill>
                <a:latin typeface="Montserrat"/>
                <a:ea typeface="Montserrat"/>
                <a:cs typeface="Montserrat"/>
                <a:sym typeface="Montserrat"/>
              </a:rPr>
              <a:t>el</a:t>
            </a:r>
            <a:r>
              <a:rPr lang="en-US" sz="2093" dirty="0">
                <a:solidFill>
                  <a:srgbClr val="F4F6FC"/>
                </a:solidFill>
                <a:latin typeface="Montserrat"/>
                <a:ea typeface="Montserrat"/>
                <a:cs typeface="Montserrat"/>
                <a:sym typeface="Montserrat"/>
              </a:rPr>
              <a:t> </a:t>
            </a:r>
            <a:r>
              <a:rPr lang="en-US" sz="2093" dirty="0" err="1">
                <a:solidFill>
                  <a:srgbClr val="F4F6FC"/>
                </a:solidFill>
                <a:latin typeface="Montserrat"/>
                <a:ea typeface="Montserrat"/>
                <a:cs typeface="Montserrat"/>
                <a:sym typeface="Montserrat"/>
              </a:rPr>
              <a:t>historial</a:t>
            </a:r>
            <a:r>
              <a:rPr lang="en-US" sz="2093" dirty="0">
                <a:solidFill>
                  <a:srgbClr val="F4F6FC"/>
                </a:solidFill>
                <a:latin typeface="Montserrat"/>
                <a:ea typeface="Montserrat"/>
                <a:cs typeface="Montserrat"/>
                <a:sym typeface="Montserrat"/>
              </a:rPr>
              <a:t> del </a:t>
            </a:r>
            <a:r>
              <a:rPr lang="en-US" sz="2093" dirty="0" err="1">
                <a:solidFill>
                  <a:srgbClr val="F4F6FC"/>
                </a:solidFill>
                <a:latin typeface="Montserrat"/>
                <a:ea typeface="Montserrat"/>
                <a:cs typeface="Montserrat"/>
                <a:sym typeface="Montserrat"/>
              </a:rPr>
              <a:t>proyecto</a:t>
            </a:r>
            <a:r>
              <a:rPr lang="en-US" sz="2093" dirty="0">
                <a:solidFill>
                  <a:srgbClr val="F4F6FC"/>
                </a:solidFill>
                <a:latin typeface="Montserrat"/>
                <a:ea typeface="Montserrat"/>
                <a:cs typeface="Montserrat"/>
                <a:sym typeface="Montserrat"/>
              </a:rPr>
              <a:t>. </a:t>
            </a:r>
            <a:r>
              <a:rPr lang="en-US" sz="2093" dirty="0" err="1">
                <a:solidFill>
                  <a:srgbClr val="F4F6FC"/>
                </a:solidFill>
                <a:latin typeface="Montserrat"/>
                <a:ea typeface="Montserrat"/>
                <a:cs typeface="Montserrat"/>
                <a:sym typeface="Montserrat"/>
              </a:rPr>
              <a:t>Esto</a:t>
            </a:r>
            <a:r>
              <a:rPr lang="en-US" sz="2093" dirty="0">
                <a:solidFill>
                  <a:srgbClr val="F4F6FC"/>
                </a:solidFill>
                <a:latin typeface="Montserrat"/>
                <a:ea typeface="Montserrat"/>
                <a:cs typeface="Montserrat"/>
                <a:sym typeface="Montserrat"/>
              </a:rPr>
              <a:t> </a:t>
            </a:r>
            <a:r>
              <a:rPr lang="en-US" sz="2093" dirty="0" err="1">
                <a:solidFill>
                  <a:srgbClr val="F4F6FC"/>
                </a:solidFill>
                <a:latin typeface="Montserrat"/>
                <a:ea typeface="Montserrat"/>
                <a:cs typeface="Montserrat"/>
                <a:sym typeface="Montserrat"/>
              </a:rPr>
              <a:t>hace</a:t>
            </a:r>
            <a:r>
              <a:rPr lang="en-US" sz="2093" dirty="0">
                <a:solidFill>
                  <a:srgbClr val="F4F6FC"/>
                </a:solidFill>
                <a:latin typeface="Montserrat"/>
                <a:ea typeface="Montserrat"/>
                <a:cs typeface="Montserrat"/>
                <a:sym typeface="Montserrat"/>
              </a:rPr>
              <a:t> que </a:t>
            </a:r>
            <a:r>
              <a:rPr lang="en-US" sz="2093" dirty="0" err="1">
                <a:solidFill>
                  <a:srgbClr val="F4F6FC"/>
                </a:solidFill>
                <a:latin typeface="Montserrat"/>
                <a:ea typeface="Montserrat"/>
                <a:cs typeface="Montserrat"/>
                <a:sym typeface="Montserrat"/>
              </a:rPr>
              <a:t>el</a:t>
            </a:r>
            <a:r>
              <a:rPr lang="en-US" sz="2093" dirty="0">
                <a:solidFill>
                  <a:srgbClr val="F4F6FC"/>
                </a:solidFill>
                <a:latin typeface="Montserrat"/>
                <a:ea typeface="Montserrat"/>
                <a:cs typeface="Montserrat"/>
                <a:sym typeface="Montserrat"/>
              </a:rPr>
              <a:t> </a:t>
            </a:r>
            <a:r>
              <a:rPr lang="en-US" sz="2093" dirty="0" err="1">
                <a:solidFill>
                  <a:srgbClr val="F4F6FC"/>
                </a:solidFill>
                <a:latin typeface="Montserrat"/>
                <a:ea typeface="Montserrat"/>
                <a:cs typeface="Montserrat"/>
                <a:sym typeface="Montserrat"/>
              </a:rPr>
              <a:t>trabajo</a:t>
            </a:r>
            <a:r>
              <a:rPr lang="en-US" sz="2093" dirty="0">
                <a:solidFill>
                  <a:srgbClr val="F4F6FC"/>
                </a:solidFill>
                <a:latin typeface="Montserrat"/>
                <a:ea typeface="Montserrat"/>
                <a:cs typeface="Montserrat"/>
                <a:sym typeface="Montserrat"/>
              </a:rPr>
              <a:t> </a:t>
            </a:r>
            <a:r>
              <a:rPr lang="en-US" sz="2093" dirty="0" err="1">
                <a:solidFill>
                  <a:srgbClr val="F4F6FC"/>
                </a:solidFill>
                <a:latin typeface="Montserrat"/>
                <a:ea typeface="Montserrat"/>
                <a:cs typeface="Montserrat"/>
                <a:sym typeface="Montserrat"/>
              </a:rPr>
              <a:t>en</a:t>
            </a:r>
            <a:r>
              <a:rPr lang="en-US" sz="2093" dirty="0">
                <a:solidFill>
                  <a:srgbClr val="F4F6FC"/>
                </a:solidFill>
                <a:latin typeface="Montserrat"/>
                <a:ea typeface="Montserrat"/>
                <a:cs typeface="Montserrat"/>
                <a:sym typeface="Montserrat"/>
              </a:rPr>
              <a:t> </a:t>
            </a:r>
            <a:r>
              <a:rPr lang="en-US" sz="2093" dirty="0" err="1">
                <a:solidFill>
                  <a:srgbClr val="F4F6FC"/>
                </a:solidFill>
                <a:latin typeface="Montserrat"/>
                <a:ea typeface="Montserrat"/>
                <a:cs typeface="Montserrat"/>
                <a:sym typeface="Montserrat"/>
              </a:rPr>
              <a:t>equipo</a:t>
            </a:r>
            <a:r>
              <a:rPr lang="en-US" sz="2093" dirty="0">
                <a:solidFill>
                  <a:srgbClr val="F4F6FC"/>
                </a:solidFill>
                <a:latin typeface="Montserrat"/>
                <a:ea typeface="Montserrat"/>
                <a:cs typeface="Montserrat"/>
                <a:sym typeface="Montserrat"/>
              </a:rPr>
              <a:t> sea </a:t>
            </a:r>
            <a:r>
              <a:rPr lang="en-US" sz="2093" dirty="0" err="1">
                <a:solidFill>
                  <a:srgbClr val="F4F6FC"/>
                </a:solidFill>
                <a:latin typeface="Montserrat"/>
                <a:ea typeface="Montserrat"/>
                <a:cs typeface="Montserrat"/>
                <a:sym typeface="Montserrat"/>
              </a:rPr>
              <a:t>más</a:t>
            </a:r>
            <a:r>
              <a:rPr lang="en-US" sz="2093" dirty="0">
                <a:solidFill>
                  <a:srgbClr val="F4F6FC"/>
                </a:solidFill>
                <a:latin typeface="Montserrat"/>
                <a:ea typeface="Montserrat"/>
                <a:cs typeface="Montserrat"/>
                <a:sym typeface="Montserrat"/>
              </a:rPr>
              <a:t> </a:t>
            </a:r>
            <a:r>
              <a:rPr lang="en-US" sz="2093" dirty="0" err="1">
                <a:solidFill>
                  <a:srgbClr val="F4F6FC"/>
                </a:solidFill>
                <a:latin typeface="Montserrat"/>
                <a:ea typeface="Montserrat"/>
                <a:cs typeface="Montserrat"/>
                <a:sym typeface="Montserrat"/>
              </a:rPr>
              <a:t>eficiente</a:t>
            </a:r>
            <a:r>
              <a:rPr lang="en-US" sz="2093" dirty="0">
                <a:solidFill>
                  <a:srgbClr val="F4F6FC"/>
                </a:solidFill>
                <a:latin typeface="Montserrat"/>
                <a:ea typeface="Montserrat"/>
                <a:cs typeface="Montserrat"/>
                <a:sym typeface="Montserrat"/>
              </a:rPr>
              <a:t>, </a:t>
            </a:r>
            <a:r>
              <a:rPr lang="en-US" sz="2093" dirty="0" err="1">
                <a:solidFill>
                  <a:srgbClr val="F4F6FC"/>
                </a:solidFill>
                <a:latin typeface="Montserrat"/>
                <a:ea typeface="Montserrat"/>
                <a:cs typeface="Montserrat"/>
                <a:sym typeface="Montserrat"/>
              </a:rPr>
              <a:t>ya</a:t>
            </a:r>
            <a:r>
              <a:rPr lang="en-US" sz="2093" dirty="0">
                <a:solidFill>
                  <a:srgbClr val="F4F6FC"/>
                </a:solidFill>
                <a:latin typeface="Montserrat"/>
                <a:ea typeface="Montserrat"/>
                <a:cs typeface="Montserrat"/>
                <a:sym typeface="Montserrat"/>
              </a:rPr>
              <a:t> que no </a:t>
            </a:r>
            <a:r>
              <a:rPr lang="en-US" sz="2093" dirty="0" err="1">
                <a:solidFill>
                  <a:srgbClr val="F4F6FC"/>
                </a:solidFill>
                <a:latin typeface="Montserrat"/>
                <a:ea typeface="Montserrat"/>
                <a:cs typeface="Montserrat"/>
                <a:sym typeface="Montserrat"/>
              </a:rPr>
              <a:t>depende</a:t>
            </a:r>
            <a:r>
              <a:rPr lang="en-US" sz="2093" dirty="0">
                <a:solidFill>
                  <a:srgbClr val="F4F6FC"/>
                </a:solidFill>
                <a:latin typeface="Montserrat"/>
                <a:ea typeface="Montserrat"/>
                <a:cs typeface="Montserrat"/>
                <a:sym typeface="Montserrat"/>
              </a:rPr>
              <a:t> de un </a:t>
            </a:r>
            <a:r>
              <a:rPr lang="en-US" sz="2093" dirty="0" err="1">
                <a:solidFill>
                  <a:srgbClr val="F4F6FC"/>
                </a:solidFill>
                <a:latin typeface="Montserrat"/>
                <a:ea typeface="Montserrat"/>
                <a:cs typeface="Montserrat"/>
                <a:sym typeface="Montserrat"/>
              </a:rPr>
              <a:t>único</a:t>
            </a:r>
            <a:r>
              <a:rPr lang="en-US" sz="2093" dirty="0">
                <a:solidFill>
                  <a:srgbClr val="F4F6FC"/>
                </a:solidFill>
                <a:latin typeface="Montserrat"/>
                <a:ea typeface="Montserrat"/>
                <a:cs typeface="Montserrat"/>
                <a:sym typeface="Montserrat"/>
              </a:rPr>
              <a:t> </a:t>
            </a:r>
            <a:r>
              <a:rPr lang="en-US" sz="2093" dirty="0" err="1">
                <a:solidFill>
                  <a:srgbClr val="F4F6FC"/>
                </a:solidFill>
                <a:latin typeface="Montserrat"/>
                <a:ea typeface="Montserrat"/>
                <a:cs typeface="Montserrat"/>
                <a:sym typeface="Montserrat"/>
              </a:rPr>
              <a:t>servidor</a:t>
            </a:r>
            <a:r>
              <a:rPr lang="en-US" sz="2093" dirty="0">
                <a:solidFill>
                  <a:srgbClr val="F4F6FC"/>
                </a:solidFill>
                <a:latin typeface="Montserrat"/>
                <a:ea typeface="Montserrat"/>
                <a:cs typeface="Montserrat"/>
                <a:sym typeface="Montserrat"/>
              </a:rPr>
              <a:t> central.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2" name="Group 2"/>
          <p:cNvGrpSpPr/>
          <p:nvPr/>
        </p:nvGrpSpPr>
        <p:grpSpPr>
          <a:xfrm rot="16200000">
            <a:off x="7448550" y="-7524749"/>
            <a:ext cx="3390900" cy="18288001"/>
            <a:chOff x="0" y="0"/>
            <a:chExt cx="2018902" cy="2679482"/>
          </a:xfrm>
        </p:grpSpPr>
        <p:sp>
          <p:nvSpPr>
            <p:cNvPr id="3" name="Freeform 3"/>
            <p:cNvSpPr/>
            <p:nvPr/>
          </p:nvSpPr>
          <p:spPr>
            <a:xfrm>
              <a:off x="0" y="0"/>
              <a:ext cx="2018902" cy="2679482"/>
            </a:xfrm>
            <a:custGeom>
              <a:avLst/>
              <a:gdLst/>
              <a:ahLst/>
              <a:cxnLst/>
              <a:rect l="l" t="t" r="r" b="b"/>
              <a:pathLst>
                <a:path w="2018902" h="2679482">
                  <a:moveTo>
                    <a:pt x="0" y="0"/>
                  </a:moveTo>
                  <a:lnTo>
                    <a:pt x="2018902" y="0"/>
                  </a:lnTo>
                  <a:lnTo>
                    <a:pt x="2018902" y="2679482"/>
                  </a:lnTo>
                  <a:lnTo>
                    <a:pt x="0" y="2679482"/>
                  </a:lnTo>
                  <a:close/>
                </a:path>
              </a:pathLst>
            </a:custGeom>
            <a:solidFill>
              <a:srgbClr val="120052"/>
            </a:solidFill>
            <a:ln cap="sq">
              <a:noFill/>
              <a:prstDash val="solid"/>
              <a:miter/>
            </a:ln>
          </p:spPr>
          <p:txBody>
            <a:bodyPr/>
            <a:lstStyle/>
            <a:p>
              <a:endParaRPr lang="es-PA" dirty="0"/>
            </a:p>
          </p:txBody>
        </p:sp>
        <p:sp>
          <p:nvSpPr>
            <p:cNvPr id="4" name="TextBox 4"/>
            <p:cNvSpPr txBox="1"/>
            <p:nvPr/>
          </p:nvSpPr>
          <p:spPr>
            <a:xfrm>
              <a:off x="0" y="-38100"/>
              <a:ext cx="2018902" cy="2717582"/>
            </a:xfrm>
            <a:prstGeom prst="rect">
              <a:avLst/>
            </a:prstGeom>
          </p:spPr>
          <p:txBody>
            <a:bodyPr lIns="50800" tIns="50800" rIns="50800" bIns="50800" rtlCol="0" anchor="ctr"/>
            <a:lstStyle/>
            <a:p>
              <a:pPr marL="0" lvl="0" indent="0" algn="ctr">
                <a:lnSpc>
                  <a:spcPts val="3360"/>
                </a:lnSpc>
                <a:spcBef>
                  <a:spcPct val="0"/>
                </a:spcBef>
              </a:pPr>
              <a:endParaRPr/>
            </a:p>
          </p:txBody>
        </p:sp>
      </p:grpSp>
      <p:sp>
        <p:nvSpPr>
          <p:cNvPr id="5" name="Freeform 5"/>
          <p:cNvSpPr/>
          <p:nvPr/>
        </p:nvSpPr>
        <p:spPr>
          <a:xfrm>
            <a:off x="16522564" y="8521564"/>
            <a:ext cx="736736" cy="736736"/>
          </a:xfrm>
          <a:custGeom>
            <a:avLst/>
            <a:gdLst/>
            <a:ahLst/>
            <a:cxnLst/>
            <a:rect l="l" t="t" r="r" b="b"/>
            <a:pathLst>
              <a:path w="736736" h="736736">
                <a:moveTo>
                  <a:pt x="0" y="0"/>
                </a:moveTo>
                <a:lnTo>
                  <a:pt x="736736" y="0"/>
                </a:lnTo>
                <a:lnTo>
                  <a:pt x="736736" y="736736"/>
                </a:lnTo>
                <a:lnTo>
                  <a:pt x="0" y="73673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s-PA"/>
          </a:p>
        </p:txBody>
      </p:sp>
      <p:sp>
        <p:nvSpPr>
          <p:cNvPr id="7" name="TextBox 7"/>
          <p:cNvSpPr txBox="1"/>
          <p:nvPr/>
        </p:nvSpPr>
        <p:spPr>
          <a:xfrm>
            <a:off x="7315200" y="1085208"/>
            <a:ext cx="6553200" cy="1456361"/>
          </a:xfrm>
          <a:prstGeom prst="rect">
            <a:avLst/>
          </a:prstGeom>
        </p:spPr>
        <p:txBody>
          <a:bodyPr wrap="square" lIns="0" tIns="0" rIns="0" bIns="0" rtlCol="0" anchor="t">
            <a:spAutoFit/>
          </a:bodyPr>
          <a:lstStyle/>
          <a:p>
            <a:pPr algn="l">
              <a:lnSpc>
                <a:spcPts val="5790"/>
              </a:lnSpc>
            </a:pPr>
            <a:r>
              <a:rPr lang="en-US" sz="4800" dirty="0" err="1">
                <a:solidFill>
                  <a:srgbClr val="F4F6FC"/>
                </a:solidFill>
                <a:latin typeface="Roboto Bold"/>
                <a:ea typeface="Roboto Bold"/>
                <a:cs typeface="Roboto Bold"/>
                <a:sym typeface="Roboto Bold"/>
              </a:rPr>
              <a:t>Repositorios</a:t>
            </a:r>
            <a:endParaRPr lang="en-US" sz="4800" dirty="0">
              <a:solidFill>
                <a:srgbClr val="F4F6FC"/>
              </a:solidFill>
              <a:latin typeface="Roboto Bold"/>
              <a:ea typeface="Roboto Bold"/>
              <a:cs typeface="Roboto Bold"/>
              <a:sym typeface="Roboto Bold"/>
            </a:endParaRPr>
          </a:p>
          <a:p>
            <a:pPr marL="0" lvl="0" indent="0" algn="l">
              <a:lnSpc>
                <a:spcPts val="5790"/>
              </a:lnSpc>
              <a:spcBef>
                <a:spcPct val="0"/>
              </a:spcBef>
            </a:pPr>
            <a:endParaRPr lang="en-US" sz="4825" dirty="0">
              <a:solidFill>
                <a:srgbClr val="F4F6FC"/>
              </a:solidFill>
              <a:latin typeface="Roboto Bold"/>
              <a:ea typeface="Roboto Bold"/>
              <a:cs typeface="Roboto Bold"/>
              <a:sym typeface="Roboto Bold"/>
            </a:endParaRPr>
          </a:p>
        </p:txBody>
      </p:sp>
      <p:pic>
        <p:nvPicPr>
          <p:cNvPr id="10" name="Imagen 9">
            <a:extLst>
              <a:ext uri="{FF2B5EF4-FFF2-40B4-BE49-F238E27FC236}">
                <a16:creationId xmlns:a16="http://schemas.microsoft.com/office/drawing/2014/main" id="{E9A2A62A-515F-F824-1EAC-AE700F007742}"/>
              </a:ext>
            </a:extLst>
          </p:cNvPr>
          <p:cNvPicPr>
            <a:picLocks noChangeAspect="1"/>
          </p:cNvPicPr>
          <p:nvPr/>
        </p:nvPicPr>
        <p:blipFill>
          <a:blip r:embed="rId4"/>
          <a:stretch>
            <a:fillRect/>
          </a:stretch>
        </p:blipFill>
        <p:spPr>
          <a:xfrm>
            <a:off x="2133600" y="219802"/>
            <a:ext cx="2786054" cy="2790098"/>
          </a:xfrm>
          <a:prstGeom prst="rect">
            <a:avLst/>
          </a:prstGeom>
        </p:spPr>
      </p:pic>
      <p:sp>
        <p:nvSpPr>
          <p:cNvPr id="12" name="CuadroTexto 11">
            <a:extLst>
              <a:ext uri="{FF2B5EF4-FFF2-40B4-BE49-F238E27FC236}">
                <a16:creationId xmlns:a16="http://schemas.microsoft.com/office/drawing/2014/main" id="{2A181E54-D8CC-191D-6FB6-124039C8F801}"/>
              </a:ext>
            </a:extLst>
          </p:cNvPr>
          <p:cNvSpPr txBox="1"/>
          <p:nvPr/>
        </p:nvSpPr>
        <p:spPr>
          <a:xfrm>
            <a:off x="723900" y="3610703"/>
            <a:ext cx="16840200" cy="2564163"/>
          </a:xfrm>
          <a:prstGeom prst="rect">
            <a:avLst/>
          </a:prstGeom>
          <a:noFill/>
        </p:spPr>
        <p:txBody>
          <a:bodyPr wrap="square">
            <a:spAutoFit/>
          </a:bodyPr>
          <a:lstStyle/>
          <a:p>
            <a:pPr marL="0" marR="0" lvl="0" indent="0" algn="just" defTabSz="914400" rtl="0" eaLnBrk="1" fontAlgn="auto" latinLnBrk="0" hangingPunct="1">
              <a:lnSpc>
                <a:spcPts val="4883"/>
              </a:lnSpc>
              <a:spcBef>
                <a:spcPts val="0"/>
              </a:spcBef>
              <a:spcAft>
                <a:spcPts val="0"/>
              </a:spcAft>
              <a:buClrTx/>
              <a:buSzTx/>
              <a:buFontTx/>
              <a:buNone/>
              <a:tabLst/>
              <a:defRPr/>
            </a:pPr>
            <a:r>
              <a:rPr lang="es-PA" sz="3600" dirty="0">
                <a:effectLst/>
                <a:latin typeface="Roboto Bold" panose="020B0604020202020204" charset="0"/>
                <a:ea typeface="Roboto Bold" panose="020B0604020202020204" charset="0"/>
                <a:cs typeface="Times New Roman" panose="02020603050405020304" pitchFamily="18" charset="0"/>
              </a:rPr>
              <a:t>Un </a:t>
            </a:r>
            <a:r>
              <a:rPr lang="es-PA" sz="3600" b="1" dirty="0">
                <a:effectLst/>
                <a:latin typeface="Roboto Bold" panose="020B0604020202020204" charset="0"/>
                <a:ea typeface="Roboto Bold" panose="020B0604020202020204" charset="0"/>
                <a:cs typeface="Times New Roman" panose="02020603050405020304" pitchFamily="18" charset="0"/>
              </a:rPr>
              <a:t>repositorio</a:t>
            </a:r>
            <a:r>
              <a:rPr lang="es-PA" sz="3600" dirty="0">
                <a:effectLst/>
                <a:latin typeface="Roboto Bold" panose="020B0604020202020204" charset="0"/>
                <a:ea typeface="Roboto Bold" panose="020B0604020202020204" charset="0"/>
                <a:cs typeface="Times New Roman" panose="02020603050405020304" pitchFamily="18" charset="0"/>
              </a:rPr>
              <a:t> en Git es una estructura de datos que almacena todas las versiones de los archivos de un proyecto. Es el lugar donde Git guarda toda la información necesaria para gestionar el historial de cambios y las versiones de los archivos</a:t>
            </a:r>
            <a:endParaRPr kumimoji="0" lang="en-US" sz="3488" b="0" i="0" u="none" strike="noStrike" kern="1200" cap="none" spc="0" normalizeH="0" baseline="0" noProof="0" dirty="0">
              <a:ln>
                <a:noFill/>
              </a:ln>
              <a:solidFill>
                <a:srgbClr val="120052"/>
              </a:solidFill>
              <a:effectLst/>
              <a:uLnTx/>
              <a:uFillTx/>
              <a:latin typeface="Roboto Bold" panose="020B0604020202020204" charset="0"/>
              <a:ea typeface="Roboto Bold" panose="020B0604020202020204" charset="0"/>
              <a:cs typeface="Montserrat Light Bold"/>
              <a:sym typeface="Montserrat Light Bold"/>
            </a:endParaRPr>
          </a:p>
        </p:txBody>
      </p:sp>
      <p:sp>
        <p:nvSpPr>
          <p:cNvPr id="16" name="CuadroTexto 15">
            <a:extLst>
              <a:ext uri="{FF2B5EF4-FFF2-40B4-BE49-F238E27FC236}">
                <a16:creationId xmlns:a16="http://schemas.microsoft.com/office/drawing/2014/main" id="{398B1048-B6F3-3A42-1CE4-5AEF285A87C6}"/>
              </a:ext>
            </a:extLst>
          </p:cNvPr>
          <p:cNvSpPr txBox="1"/>
          <p:nvPr/>
        </p:nvSpPr>
        <p:spPr>
          <a:xfrm>
            <a:off x="754380" y="6136766"/>
            <a:ext cx="9273540" cy="1200329"/>
          </a:xfrm>
          <a:prstGeom prst="rect">
            <a:avLst/>
          </a:prstGeom>
          <a:noFill/>
        </p:spPr>
        <p:txBody>
          <a:bodyPr wrap="square">
            <a:spAutoFit/>
          </a:bodyPr>
          <a:lstStyle/>
          <a:p>
            <a:r>
              <a:rPr lang="es-PA" sz="3600" dirty="0">
                <a:effectLst/>
                <a:latin typeface="Roboto Bold" panose="020B0604020202020204" charset="0"/>
                <a:ea typeface="Roboto Bold" panose="020B0604020202020204" charset="0"/>
                <a:cs typeface="Times New Roman" panose="02020603050405020304" pitchFamily="18" charset="0"/>
              </a:rPr>
              <a:t>Hay dos tipos principales de repositorios en Git:</a:t>
            </a:r>
            <a:endParaRPr lang="es-PA" sz="3600" dirty="0">
              <a:latin typeface="Roboto Bold" panose="020B0604020202020204" charset="0"/>
              <a:ea typeface="Roboto Bold" panose="020B0604020202020204" charset="0"/>
            </a:endParaRPr>
          </a:p>
        </p:txBody>
      </p:sp>
      <p:sp>
        <p:nvSpPr>
          <p:cNvPr id="18" name="CuadroTexto 17">
            <a:extLst>
              <a:ext uri="{FF2B5EF4-FFF2-40B4-BE49-F238E27FC236}">
                <a16:creationId xmlns:a16="http://schemas.microsoft.com/office/drawing/2014/main" id="{92B36A00-1E3C-7500-1180-B0F332D7537E}"/>
              </a:ext>
            </a:extLst>
          </p:cNvPr>
          <p:cNvSpPr txBox="1"/>
          <p:nvPr/>
        </p:nvSpPr>
        <p:spPr>
          <a:xfrm>
            <a:off x="2526030" y="7505700"/>
            <a:ext cx="9273540" cy="646331"/>
          </a:xfrm>
          <a:prstGeom prst="rect">
            <a:avLst/>
          </a:prstGeom>
          <a:noFill/>
        </p:spPr>
        <p:txBody>
          <a:bodyPr wrap="square">
            <a:spAutoFit/>
          </a:bodyPr>
          <a:lstStyle/>
          <a:p>
            <a:pPr marL="571500" indent="-571500">
              <a:buFont typeface="Wingdings" panose="05000000000000000000" pitchFamily="2" charset="2"/>
              <a:buChar char="Ø"/>
            </a:pPr>
            <a:r>
              <a:rPr lang="es-PA" sz="3600" b="1" dirty="0">
                <a:effectLst/>
                <a:latin typeface="Roboto Bold" panose="020B0604020202020204" charset="0"/>
                <a:ea typeface="Roboto Bold" panose="020B0604020202020204" charset="0"/>
                <a:cs typeface="Times New Roman" panose="02020603050405020304" pitchFamily="18" charset="0"/>
              </a:rPr>
              <a:t>Repositorio Local</a:t>
            </a:r>
          </a:p>
        </p:txBody>
      </p:sp>
      <p:sp>
        <p:nvSpPr>
          <p:cNvPr id="20" name="CuadroTexto 19">
            <a:extLst>
              <a:ext uri="{FF2B5EF4-FFF2-40B4-BE49-F238E27FC236}">
                <a16:creationId xmlns:a16="http://schemas.microsoft.com/office/drawing/2014/main" id="{D50C0A3C-1AFF-68E0-E2D0-C6E9822CF1CF}"/>
              </a:ext>
            </a:extLst>
          </p:cNvPr>
          <p:cNvSpPr txBox="1"/>
          <p:nvPr/>
        </p:nvSpPr>
        <p:spPr>
          <a:xfrm>
            <a:off x="2526030" y="8459569"/>
            <a:ext cx="9273540" cy="646331"/>
          </a:xfrm>
          <a:prstGeom prst="rect">
            <a:avLst/>
          </a:prstGeom>
          <a:noFill/>
        </p:spPr>
        <p:txBody>
          <a:bodyPr wrap="square">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s-PA" sz="3600" b="1" i="0" u="none" strike="noStrike" kern="1200" cap="none" spc="0" normalizeH="0" baseline="0" noProof="0" dirty="0">
                <a:ln>
                  <a:noFill/>
                </a:ln>
                <a:solidFill>
                  <a:prstClr val="black"/>
                </a:solidFill>
                <a:effectLst/>
                <a:uLnTx/>
                <a:uFillTx/>
                <a:latin typeface="Roboto Bold" panose="020B0604020202020204" charset="0"/>
                <a:ea typeface="Roboto Bold" panose="020B0604020202020204" charset="0"/>
                <a:cs typeface="Times New Roman" panose="02020603050405020304" pitchFamily="18" charset="0"/>
              </a:rPr>
              <a:t>Repositorio Remoto</a:t>
            </a:r>
          </a:p>
        </p:txBody>
      </p:sp>
    </p:spTree>
    <p:extLst>
      <p:ext uri="{BB962C8B-B14F-4D97-AF65-F5344CB8AC3E}">
        <p14:creationId xmlns:p14="http://schemas.microsoft.com/office/powerpoint/2010/main" val="1127455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2" name="Group 2"/>
          <p:cNvGrpSpPr/>
          <p:nvPr/>
        </p:nvGrpSpPr>
        <p:grpSpPr>
          <a:xfrm rot="16200000">
            <a:off x="7448548" y="-7529150"/>
            <a:ext cx="3390900" cy="18288001"/>
            <a:chOff x="0" y="0"/>
            <a:chExt cx="2018902" cy="2679482"/>
          </a:xfrm>
        </p:grpSpPr>
        <p:sp>
          <p:nvSpPr>
            <p:cNvPr id="3" name="Freeform 3"/>
            <p:cNvSpPr/>
            <p:nvPr/>
          </p:nvSpPr>
          <p:spPr>
            <a:xfrm>
              <a:off x="0" y="0"/>
              <a:ext cx="2018902" cy="2679482"/>
            </a:xfrm>
            <a:custGeom>
              <a:avLst/>
              <a:gdLst/>
              <a:ahLst/>
              <a:cxnLst/>
              <a:rect l="l" t="t" r="r" b="b"/>
              <a:pathLst>
                <a:path w="2018902" h="2679482">
                  <a:moveTo>
                    <a:pt x="0" y="0"/>
                  </a:moveTo>
                  <a:lnTo>
                    <a:pt x="2018902" y="0"/>
                  </a:lnTo>
                  <a:lnTo>
                    <a:pt x="2018902" y="2679482"/>
                  </a:lnTo>
                  <a:lnTo>
                    <a:pt x="0" y="2679482"/>
                  </a:lnTo>
                  <a:close/>
                </a:path>
              </a:pathLst>
            </a:custGeom>
            <a:solidFill>
              <a:srgbClr val="120052"/>
            </a:solidFill>
            <a:ln cap="sq">
              <a:noFill/>
              <a:prstDash val="solid"/>
              <a:miter/>
            </a:ln>
          </p:spPr>
          <p:txBody>
            <a:bodyPr/>
            <a:lstStyle/>
            <a:p>
              <a:endParaRPr lang="es-PA" dirty="0"/>
            </a:p>
          </p:txBody>
        </p:sp>
        <p:sp>
          <p:nvSpPr>
            <p:cNvPr id="4" name="TextBox 4"/>
            <p:cNvSpPr txBox="1"/>
            <p:nvPr/>
          </p:nvSpPr>
          <p:spPr>
            <a:xfrm>
              <a:off x="0" y="-38100"/>
              <a:ext cx="2018902" cy="2717582"/>
            </a:xfrm>
            <a:prstGeom prst="rect">
              <a:avLst/>
            </a:prstGeom>
          </p:spPr>
          <p:txBody>
            <a:bodyPr lIns="50800" tIns="50800" rIns="50800" bIns="50800" rtlCol="0" anchor="ctr"/>
            <a:lstStyle/>
            <a:p>
              <a:pPr marL="0" lvl="0" indent="0" algn="ctr">
                <a:lnSpc>
                  <a:spcPts val="3360"/>
                </a:lnSpc>
                <a:spcBef>
                  <a:spcPct val="0"/>
                </a:spcBef>
              </a:pPr>
              <a:endParaRPr/>
            </a:p>
          </p:txBody>
        </p:sp>
      </p:grpSp>
      <p:sp>
        <p:nvSpPr>
          <p:cNvPr id="5" name="Freeform 5"/>
          <p:cNvSpPr/>
          <p:nvPr/>
        </p:nvSpPr>
        <p:spPr>
          <a:xfrm>
            <a:off x="16522564" y="8521564"/>
            <a:ext cx="736736" cy="736736"/>
          </a:xfrm>
          <a:custGeom>
            <a:avLst/>
            <a:gdLst/>
            <a:ahLst/>
            <a:cxnLst/>
            <a:rect l="l" t="t" r="r" b="b"/>
            <a:pathLst>
              <a:path w="736736" h="736736">
                <a:moveTo>
                  <a:pt x="0" y="0"/>
                </a:moveTo>
                <a:lnTo>
                  <a:pt x="736736" y="0"/>
                </a:lnTo>
                <a:lnTo>
                  <a:pt x="736736" y="736736"/>
                </a:lnTo>
                <a:lnTo>
                  <a:pt x="0" y="73673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s-PA"/>
          </a:p>
        </p:txBody>
      </p:sp>
      <p:sp>
        <p:nvSpPr>
          <p:cNvPr id="7" name="TextBox 7"/>
          <p:cNvSpPr txBox="1"/>
          <p:nvPr/>
        </p:nvSpPr>
        <p:spPr>
          <a:xfrm>
            <a:off x="5943600" y="1248739"/>
            <a:ext cx="7924800" cy="1456361"/>
          </a:xfrm>
          <a:prstGeom prst="rect">
            <a:avLst/>
          </a:prstGeom>
        </p:spPr>
        <p:txBody>
          <a:bodyPr wrap="square" lIns="0" tIns="0" rIns="0" bIns="0" rtlCol="0" anchor="t">
            <a:spAutoFit/>
          </a:bodyPr>
          <a:lstStyle/>
          <a:p>
            <a:pPr algn="l">
              <a:lnSpc>
                <a:spcPts val="5790"/>
              </a:lnSpc>
            </a:pPr>
            <a:r>
              <a:rPr lang="en-US" sz="4800" dirty="0">
                <a:solidFill>
                  <a:srgbClr val="F4F6FC"/>
                </a:solidFill>
                <a:latin typeface="Roboto Bold"/>
                <a:ea typeface="Roboto Bold"/>
                <a:cs typeface="Roboto Bold"/>
                <a:sym typeface="Roboto Bold"/>
              </a:rPr>
              <a:t>Directorio de Trabajo</a:t>
            </a:r>
          </a:p>
          <a:p>
            <a:pPr marL="0" lvl="0" indent="0" algn="l">
              <a:lnSpc>
                <a:spcPts val="5790"/>
              </a:lnSpc>
              <a:spcBef>
                <a:spcPct val="0"/>
              </a:spcBef>
            </a:pPr>
            <a:endParaRPr lang="en-US" sz="4825" dirty="0">
              <a:solidFill>
                <a:srgbClr val="F4F6FC"/>
              </a:solidFill>
              <a:latin typeface="Roboto Bold"/>
              <a:ea typeface="Roboto Bold"/>
              <a:cs typeface="Roboto Bold"/>
              <a:sym typeface="Roboto Bold"/>
            </a:endParaRPr>
          </a:p>
        </p:txBody>
      </p:sp>
      <p:pic>
        <p:nvPicPr>
          <p:cNvPr id="10" name="Imagen 9">
            <a:extLst>
              <a:ext uri="{FF2B5EF4-FFF2-40B4-BE49-F238E27FC236}">
                <a16:creationId xmlns:a16="http://schemas.microsoft.com/office/drawing/2014/main" id="{E9A2A62A-515F-F824-1EAC-AE700F007742}"/>
              </a:ext>
            </a:extLst>
          </p:cNvPr>
          <p:cNvPicPr>
            <a:picLocks noChangeAspect="1"/>
          </p:cNvPicPr>
          <p:nvPr/>
        </p:nvPicPr>
        <p:blipFill>
          <a:blip r:embed="rId4"/>
          <a:stretch>
            <a:fillRect/>
          </a:stretch>
        </p:blipFill>
        <p:spPr>
          <a:xfrm>
            <a:off x="2166946" y="219802"/>
            <a:ext cx="2786054" cy="2790098"/>
          </a:xfrm>
          <a:prstGeom prst="rect">
            <a:avLst/>
          </a:prstGeom>
        </p:spPr>
      </p:pic>
      <p:sp>
        <p:nvSpPr>
          <p:cNvPr id="8" name="CuadroTexto 7">
            <a:extLst>
              <a:ext uri="{FF2B5EF4-FFF2-40B4-BE49-F238E27FC236}">
                <a16:creationId xmlns:a16="http://schemas.microsoft.com/office/drawing/2014/main" id="{C0E2AB7B-E710-A41B-26D2-691B915FB9B7}"/>
              </a:ext>
            </a:extLst>
          </p:cNvPr>
          <p:cNvSpPr txBox="1"/>
          <p:nvPr/>
        </p:nvSpPr>
        <p:spPr>
          <a:xfrm>
            <a:off x="716037" y="4339239"/>
            <a:ext cx="16855922" cy="3416320"/>
          </a:xfrm>
          <a:prstGeom prst="rect">
            <a:avLst/>
          </a:prstGeom>
          <a:noFill/>
        </p:spPr>
        <p:txBody>
          <a:bodyPr wrap="square">
            <a:spAutoFit/>
          </a:bodyPr>
          <a:lstStyle/>
          <a:p>
            <a:pPr algn="just"/>
            <a:r>
              <a:rPr lang="es-PA" sz="3600" dirty="0">
                <a:effectLst/>
                <a:latin typeface="Roboto Bold" panose="020B0604020202020204" charset="0"/>
                <a:ea typeface="Roboto Bold" panose="020B0604020202020204" charset="0"/>
                <a:cs typeface="Times New Roman" panose="02020603050405020304" pitchFamily="18" charset="0"/>
              </a:rPr>
              <a:t>El </a:t>
            </a:r>
            <a:r>
              <a:rPr lang="es-PA" sz="3600" b="1" dirty="0">
                <a:effectLst/>
                <a:latin typeface="Roboto Bold" panose="020B0604020202020204" charset="0"/>
                <a:ea typeface="Roboto Bold" panose="020B0604020202020204" charset="0"/>
                <a:cs typeface="Times New Roman" panose="02020603050405020304" pitchFamily="18" charset="0"/>
              </a:rPr>
              <a:t>Directorio de Trabajo</a:t>
            </a:r>
            <a:r>
              <a:rPr lang="es-PA" sz="3600" dirty="0">
                <a:effectLst/>
                <a:latin typeface="Roboto Bold" panose="020B0604020202020204" charset="0"/>
                <a:ea typeface="Roboto Bold" panose="020B0604020202020204" charset="0"/>
                <a:cs typeface="Times New Roman" panose="02020603050405020304" pitchFamily="18" charset="0"/>
              </a:rPr>
              <a:t> o </a:t>
            </a:r>
            <a:r>
              <a:rPr lang="es-PA" sz="3600" b="1" dirty="0" err="1">
                <a:effectLst/>
                <a:latin typeface="Roboto Bold" panose="020B0604020202020204" charset="0"/>
                <a:ea typeface="Roboto Bold" panose="020B0604020202020204" charset="0"/>
                <a:cs typeface="Times New Roman" panose="02020603050405020304" pitchFamily="18" charset="0"/>
              </a:rPr>
              <a:t>Working</a:t>
            </a:r>
            <a:r>
              <a:rPr lang="es-PA" sz="3600" b="1" dirty="0">
                <a:effectLst/>
                <a:latin typeface="Roboto Bold" panose="020B0604020202020204" charset="0"/>
                <a:ea typeface="Roboto Bold" panose="020B0604020202020204" charset="0"/>
                <a:cs typeface="Times New Roman" panose="02020603050405020304" pitchFamily="18" charset="0"/>
              </a:rPr>
              <a:t> </a:t>
            </a:r>
            <a:r>
              <a:rPr lang="es-PA" sz="3600" b="1" dirty="0" err="1">
                <a:effectLst/>
                <a:latin typeface="Roboto Bold" panose="020B0604020202020204" charset="0"/>
                <a:ea typeface="Roboto Bold" panose="020B0604020202020204" charset="0"/>
                <a:cs typeface="Times New Roman" panose="02020603050405020304" pitchFamily="18" charset="0"/>
              </a:rPr>
              <a:t>Directory</a:t>
            </a:r>
            <a:r>
              <a:rPr lang="es-PA" sz="3600" dirty="0">
                <a:effectLst/>
                <a:latin typeface="Roboto Bold" panose="020B0604020202020204" charset="0"/>
                <a:ea typeface="Roboto Bold" panose="020B0604020202020204" charset="0"/>
                <a:cs typeface="Times New Roman" panose="02020603050405020304" pitchFamily="18" charset="0"/>
              </a:rPr>
              <a:t> es la carpeta en tu sistema de archivos donde están ubicados los archivos de tu proyecto en su versión actual.</a:t>
            </a:r>
          </a:p>
          <a:p>
            <a:pPr algn="just"/>
            <a:endParaRPr lang="es-PA" sz="3600" dirty="0">
              <a:latin typeface="Roboto Bold" panose="020B0604020202020204" charset="0"/>
              <a:ea typeface="Roboto Bold" panose="020B0604020202020204" charset="0"/>
              <a:cs typeface="Times New Roman" panose="02020603050405020304" pitchFamily="18" charset="0"/>
            </a:endParaRPr>
          </a:p>
          <a:p>
            <a:pPr algn="just"/>
            <a:r>
              <a:rPr lang="es-PA" sz="3600" dirty="0">
                <a:effectLst/>
                <a:latin typeface="Roboto Bold" panose="020B0604020202020204" charset="0"/>
                <a:ea typeface="Roboto Bold" panose="020B0604020202020204" charset="0"/>
                <a:cs typeface="Times New Roman" panose="02020603050405020304" pitchFamily="18" charset="0"/>
              </a:rPr>
              <a:t> Este directorio contiene una copia de los archivos que están siendo versionados por Git y es donde trabajas directamente, realizando ediciones, añadiendo nuevos archivos, o eliminando otros.</a:t>
            </a:r>
            <a:endParaRPr lang="es-PA" sz="3600" dirty="0">
              <a:latin typeface="Roboto Bold" panose="020B0604020202020204" charset="0"/>
              <a:ea typeface="Roboto Bold" panose="020B0604020202020204" charset="0"/>
            </a:endParaRPr>
          </a:p>
        </p:txBody>
      </p:sp>
    </p:spTree>
    <p:extLst>
      <p:ext uri="{BB962C8B-B14F-4D97-AF65-F5344CB8AC3E}">
        <p14:creationId xmlns:p14="http://schemas.microsoft.com/office/powerpoint/2010/main" val="1935210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2" name="Group 2"/>
          <p:cNvGrpSpPr/>
          <p:nvPr/>
        </p:nvGrpSpPr>
        <p:grpSpPr>
          <a:xfrm rot="16200000">
            <a:off x="7448548" y="-7529150"/>
            <a:ext cx="3390900" cy="18288001"/>
            <a:chOff x="0" y="0"/>
            <a:chExt cx="2018902" cy="2679482"/>
          </a:xfrm>
        </p:grpSpPr>
        <p:sp>
          <p:nvSpPr>
            <p:cNvPr id="3" name="Freeform 3"/>
            <p:cNvSpPr/>
            <p:nvPr/>
          </p:nvSpPr>
          <p:spPr>
            <a:xfrm>
              <a:off x="0" y="0"/>
              <a:ext cx="2018902" cy="2679482"/>
            </a:xfrm>
            <a:custGeom>
              <a:avLst/>
              <a:gdLst/>
              <a:ahLst/>
              <a:cxnLst/>
              <a:rect l="l" t="t" r="r" b="b"/>
              <a:pathLst>
                <a:path w="2018902" h="2679482">
                  <a:moveTo>
                    <a:pt x="0" y="0"/>
                  </a:moveTo>
                  <a:lnTo>
                    <a:pt x="2018902" y="0"/>
                  </a:lnTo>
                  <a:lnTo>
                    <a:pt x="2018902" y="2679482"/>
                  </a:lnTo>
                  <a:lnTo>
                    <a:pt x="0" y="2679482"/>
                  </a:lnTo>
                  <a:close/>
                </a:path>
              </a:pathLst>
            </a:custGeom>
            <a:solidFill>
              <a:srgbClr val="120052"/>
            </a:solidFill>
            <a:ln cap="sq">
              <a:noFill/>
              <a:prstDash val="solid"/>
              <a:miter/>
            </a:ln>
          </p:spPr>
          <p:txBody>
            <a:bodyPr/>
            <a:lstStyle/>
            <a:p>
              <a:endParaRPr lang="es-PA" dirty="0"/>
            </a:p>
          </p:txBody>
        </p:sp>
        <p:sp>
          <p:nvSpPr>
            <p:cNvPr id="4" name="TextBox 4"/>
            <p:cNvSpPr txBox="1"/>
            <p:nvPr/>
          </p:nvSpPr>
          <p:spPr>
            <a:xfrm>
              <a:off x="0" y="-38100"/>
              <a:ext cx="2018902" cy="2717582"/>
            </a:xfrm>
            <a:prstGeom prst="rect">
              <a:avLst/>
            </a:prstGeom>
          </p:spPr>
          <p:txBody>
            <a:bodyPr lIns="50800" tIns="50800" rIns="50800" bIns="50800" rtlCol="0" anchor="ctr"/>
            <a:lstStyle/>
            <a:p>
              <a:pPr marL="0" lvl="0" indent="0" algn="ctr">
                <a:lnSpc>
                  <a:spcPts val="3360"/>
                </a:lnSpc>
                <a:spcBef>
                  <a:spcPct val="0"/>
                </a:spcBef>
              </a:pPr>
              <a:endParaRPr/>
            </a:p>
          </p:txBody>
        </p:sp>
      </p:grpSp>
      <p:sp>
        <p:nvSpPr>
          <p:cNvPr id="5" name="Freeform 5"/>
          <p:cNvSpPr/>
          <p:nvPr/>
        </p:nvSpPr>
        <p:spPr>
          <a:xfrm>
            <a:off x="16522564" y="8521564"/>
            <a:ext cx="736736" cy="736736"/>
          </a:xfrm>
          <a:custGeom>
            <a:avLst/>
            <a:gdLst/>
            <a:ahLst/>
            <a:cxnLst/>
            <a:rect l="l" t="t" r="r" b="b"/>
            <a:pathLst>
              <a:path w="736736" h="736736">
                <a:moveTo>
                  <a:pt x="0" y="0"/>
                </a:moveTo>
                <a:lnTo>
                  <a:pt x="736736" y="0"/>
                </a:lnTo>
                <a:lnTo>
                  <a:pt x="736736" y="736736"/>
                </a:lnTo>
                <a:lnTo>
                  <a:pt x="0" y="73673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s-PA"/>
          </a:p>
        </p:txBody>
      </p:sp>
      <p:sp>
        <p:nvSpPr>
          <p:cNvPr id="7" name="TextBox 7"/>
          <p:cNvSpPr txBox="1"/>
          <p:nvPr/>
        </p:nvSpPr>
        <p:spPr>
          <a:xfrm>
            <a:off x="5943600" y="1248739"/>
            <a:ext cx="7924800" cy="1456361"/>
          </a:xfrm>
          <a:prstGeom prst="rect">
            <a:avLst/>
          </a:prstGeom>
        </p:spPr>
        <p:txBody>
          <a:bodyPr wrap="square" lIns="0" tIns="0" rIns="0" bIns="0" rtlCol="0" anchor="t">
            <a:spAutoFit/>
          </a:bodyPr>
          <a:lstStyle/>
          <a:p>
            <a:pPr algn="l">
              <a:lnSpc>
                <a:spcPts val="5790"/>
              </a:lnSpc>
            </a:pPr>
            <a:r>
              <a:rPr lang="en-US" sz="4800" dirty="0">
                <a:solidFill>
                  <a:srgbClr val="F4F6FC"/>
                </a:solidFill>
                <a:latin typeface="Roboto Bold"/>
                <a:ea typeface="Roboto Bold"/>
                <a:cs typeface="Roboto Bold"/>
                <a:sym typeface="Roboto Bold"/>
              </a:rPr>
              <a:t>Directorio de Trabajo</a:t>
            </a:r>
          </a:p>
          <a:p>
            <a:pPr marL="0" lvl="0" indent="0" algn="l">
              <a:lnSpc>
                <a:spcPts val="5790"/>
              </a:lnSpc>
              <a:spcBef>
                <a:spcPct val="0"/>
              </a:spcBef>
            </a:pPr>
            <a:endParaRPr lang="en-US" sz="4825" dirty="0">
              <a:solidFill>
                <a:srgbClr val="F4F6FC"/>
              </a:solidFill>
              <a:latin typeface="Roboto Bold"/>
              <a:ea typeface="Roboto Bold"/>
              <a:cs typeface="Roboto Bold"/>
              <a:sym typeface="Roboto Bold"/>
            </a:endParaRPr>
          </a:p>
        </p:txBody>
      </p:sp>
      <p:pic>
        <p:nvPicPr>
          <p:cNvPr id="10" name="Imagen 9">
            <a:extLst>
              <a:ext uri="{FF2B5EF4-FFF2-40B4-BE49-F238E27FC236}">
                <a16:creationId xmlns:a16="http://schemas.microsoft.com/office/drawing/2014/main" id="{E9A2A62A-515F-F824-1EAC-AE700F007742}"/>
              </a:ext>
            </a:extLst>
          </p:cNvPr>
          <p:cNvPicPr>
            <a:picLocks noChangeAspect="1"/>
          </p:cNvPicPr>
          <p:nvPr/>
        </p:nvPicPr>
        <p:blipFill>
          <a:blip r:embed="rId4"/>
          <a:stretch>
            <a:fillRect/>
          </a:stretch>
        </p:blipFill>
        <p:spPr>
          <a:xfrm>
            <a:off x="2166946" y="219802"/>
            <a:ext cx="2786054" cy="2790098"/>
          </a:xfrm>
          <a:prstGeom prst="rect">
            <a:avLst/>
          </a:prstGeom>
        </p:spPr>
      </p:pic>
      <p:sp>
        <p:nvSpPr>
          <p:cNvPr id="9" name="CuadroTexto 8">
            <a:extLst>
              <a:ext uri="{FF2B5EF4-FFF2-40B4-BE49-F238E27FC236}">
                <a16:creationId xmlns:a16="http://schemas.microsoft.com/office/drawing/2014/main" id="{E1A0BE96-30CA-0005-D9B4-06CC309C9F01}"/>
              </a:ext>
            </a:extLst>
          </p:cNvPr>
          <p:cNvSpPr txBox="1"/>
          <p:nvPr/>
        </p:nvSpPr>
        <p:spPr>
          <a:xfrm>
            <a:off x="457200" y="3644404"/>
            <a:ext cx="16802100" cy="5324535"/>
          </a:xfrm>
          <a:prstGeom prst="rect">
            <a:avLst/>
          </a:prstGeom>
          <a:noFill/>
        </p:spPr>
        <p:txBody>
          <a:bodyPr wrap="square">
            <a:spAutoFit/>
          </a:bodyPr>
          <a:lstStyle/>
          <a:p>
            <a:pPr algn="just"/>
            <a:r>
              <a:rPr lang="es-MX" sz="3200" dirty="0">
                <a:latin typeface="Roboto Bold" panose="020B0604020202020204" charset="0"/>
                <a:ea typeface="Roboto Bold" panose="020B0604020202020204" charset="0"/>
              </a:rPr>
              <a:t>Dentro del directorio de trabajo, hay tres estados clave que un archivo puede tener:</a:t>
            </a:r>
          </a:p>
          <a:p>
            <a:pPr algn="just"/>
            <a:endParaRPr lang="es-MX" sz="2800" dirty="0">
              <a:latin typeface="Roboto Bold" panose="020B0604020202020204" charset="0"/>
              <a:ea typeface="Roboto Bold" panose="020B0604020202020204" charset="0"/>
            </a:endParaRPr>
          </a:p>
          <a:p>
            <a:pPr marL="457200" indent="-457200" algn="just">
              <a:buFont typeface="Wingdings" panose="05000000000000000000" pitchFamily="2" charset="2"/>
              <a:buChar char="Ø"/>
            </a:pPr>
            <a:r>
              <a:rPr lang="es-MX" sz="2800" dirty="0">
                <a:latin typeface="Roboto Bold" panose="020B0604020202020204" charset="0"/>
                <a:ea typeface="Roboto Bold" panose="020B0604020202020204" charset="0"/>
              </a:rPr>
              <a:t>Archivos Modificados (</a:t>
            </a:r>
            <a:r>
              <a:rPr lang="es-MX" sz="2800" dirty="0" err="1">
                <a:latin typeface="Roboto Bold" panose="020B0604020202020204" charset="0"/>
                <a:ea typeface="Roboto Bold" panose="020B0604020202020204" charset="0"/>
              </a:rPr>
              <a:t>Modified</a:t>
            </a:r>
            <a:r>
              <a:rPr lang="es-MX" sz="2800" dirty="0">
                <a:latin typeface="Roboto Bold" panose="020B0604020202020204" charset="0"/>
                <a:ea typeface="Roboto Bold" panose="020B0604020202020204" charset="0"/>
              </a:rPr>
              <a:t>): Son archivos que han sido cambiados en el directorio de trabajo, pero aún no han sido preparados para el </a:t>
            </a:r>
            <a:r>
              <a:rPr lang="es-MX" sz="2800" dirty="0" err="1">
                <a:latin typeface="Roboto Bold" panose="020B0604020202020204" charset="0"/>
                <a:ea typeface="Roboto Bold" panose="020B0604020202020204" charset="0"/>
              </a:rPr>
              <a:t>commit</a:t>
            </a:r>
            <a:r>
              <a:rPr lang="es-MX" sz="2800" dirty="0">
                <a:latin typeface="Roboto Bold" panose="020B0604020202020204" charset="0"/>
                <a:ea typeface="Roboto Bold" panose="020B0604020202020204" charset="0"/>
              </a:rPr>
              <a:t>.</a:t>
            </a:r>
          </a:p>
          <a:p>
            <a:pPr marL="457200" indent="-457200" algn="just">
              <a:buFont typeface="Wingdings" panose="05000000000000000000" pitchFamily="2" charset="2"/>
              <a:buChar char="Ø"/>
            </a:pPr>
            <a:endParaRPr lang="es-MX" sz="2800" dirty="0">
              <a:latin typeface="Roboto Bold" panose="020B0604020202020204" charset="0"/>
              <a:ea typeface="Roboto Bold" panose="020B0604020202020204" charset="0"/>
            </a:endParaRPr>
          </a:p>
          <a:p>
            <a:pPr marL="457200" indent="-457200" algn="just">
              <a:buFont typeface="Wingdings" panose="05000000000000000000" pitchFamily="2" charset="2"/>
              <a:buChar char="Ø"/>
            </a:pPr>
            <a:r>
              <a:rPr lang="es-MX" sz="2800" dirty="0">
                <a:latin typeface="Roboto Bold" panose="020B0604020202020204" charset="0"/>
                <a:ea typeface="Roboto Bold" panose="020B0604020202020204" charset="0"/>
              </a:rPr>
              <a:t>Archivos en </a:t>
            </a:r>
            <a:r>
              <a:rPr lang="es-MX" sz="2800" dirty="0" err="1">
                <a:latin typeface="Roboto Bold" panose="020B0604020202020204" charset="0"/>
                <a:ea typeface="Roboto Bold" panose="020B0604020202020204" charset="0"/>
              </a:rPr>
              <a:t>Stage</a:t>
            </a:r>
            <a:r>
              <a:rPr lang="es-MX" sz="2800" dirty="0">
                <a:latin typeface="Roboto Bold" panose="020B0604020202020204" charset="0"/>
                <a:ea typeface="Roboto Bold" panose="020B0604020202020204" charset="0"/>
              </a:rPr>
              <a:t> (</a:t>
            </a:r>
            <a:r>
              <a:rPr lang="es-MX" sz="2800" dirty="0" err="1">
                <a:latin typeface="Roboto Bold" panose="020B0604020202020204" charset="0"/>
                <a:ea typeface="Roboto Bold" panose="020B0604020202020204" charset="0"/>
              </a:rPr>
              <a:t>Staged</a:t>
            </a:r>
            <a:r>
              <a:rPr lang="es-MX" sz="2800" dirty="0">
                <a:latin typeface="Roboto Bold" panose="020B0604020202020204" charset="0"/>
                <a:ea typeface="Roboto Bold" panose="020B0604020202020204" charset="0"/>
              </a:rPr>
              <a:t>): Son archivos que han sido marcados para ser incluidos en el próximo </a:t>
            </a:r>
            <a:r>
              <a:rPr lang="es-MX" sz="2800" dirty="0" err="1">
                <a:latin typeface="Roboto Bold" panose="020B0604020202020204" charset="0"/>
                <a:ea typeface="Roboto Bold" panose="020B0604020202020204" charset="0"/>
              </a:rPr>
              <a:t>commit</a:t>
            </a:r>
            <a:r>
              <a:rPr lang="es-MX" sz="2800" dirty="0">
                <a:latin typeface="Roboto Bold" panose="020B0604020202020204" charset="0"/>
                <a:ea typeface="Roboto Bold" panose="020B0604020202020204" charset="0"/>
              </a:rPr>
              <a:t>. Esto se realiza utilizando el comando </a:t>
            </a:r>
            <a:r>
              <a:rPr lang="es-MX" sz="2800" dirty="0" err="1">
                <a:latin typeface="Roboto Bold" panose="020B0604020202020204" charset="0"/>
                <a:ea typeface="Roboto Bold" panose="020B0604020202020204" charset="0"/>
              </a:rPr>
              <a:t>git</a:t>
            </a:r>
            <a:r>
              <a:rPr lang="es-MX" sz="2800" dirty="0">
                <a:latin typeface="Roboto Bold" panose="020B0604020202020204" charset="0"/>
                <a:ea typeface="Roboto Bold" panose="020B0604020202020204" charset="0"/>
              </a:rPr>
              <a:t> </a:t>
            </a:r>
            <a:r>
              <a:rPr lang="es-MX" sz="2800" dirty="0" err="1">
                <a:latin typeface="Roboto Bold" panose="020B0604020202020204" charset="0"/>
                <a:ea typeface="Roboto Bold" panose="020B0604020202020204" charset="0"/>
              </a:rPr>
              <a:t>add</a:t>
            </a:r>
            <a:r>
              <a:rPr lang="es-MX" sz="2800" dirty="0">
                <a:latin typeface="Roboto Bold" panose="020B0604020202020204" charset="0"/>
                <a:ea typeface="Roboto Bold" panose="020B0604020202020204" charset="0"/>
              </a:rPr>
              <a:t>. Estos archivos están en una especie de "área de preparación" antes de ser confirmados en el historial de cambios.</a:t>
            </a:r>
          </a:p>
          <a:p>
            <a:pPr marL="457200" indent="-457200" algn="just">
              <a:buFont typeface="Wingdings" panose="05000000000000000000" pitchFamily="2" charset="2"/>
              <a:buChar char="Ø"/>
            </a:pPr>
            <a:endParaRPr lang="es-MX" sz="2800" dirty="0">
              <a:latin typeface="Roboto Bold" panose="020B0604020202020204" charset="0"/>
              <a:ea typeface="Roboto Bold" panose="020B0604020202020204" charset="0"/>
            </a:endParaRPr>
          </a:p>
          <a:p>
            <a:pPr marL="457200" indent="-457200" algn="just">
              <a:buFont typeface="Wingdings" panose="05000000000000000000" pitchFamily="2" charset="2"/>
              <a:buChar char="Ø"/>
            </a:pPr>
            <a:r>
              <a:rPr lang="es-MX" sz="2800" dirty="0">
                <a:latin typeface="Roboto Bold" panose="020B0604020202020204" charset="0"/>
                <a:ea typeface="Roboto Bold" panose="020B0604020202020204" charset="0"/>
              </a:rPr>
              <a:t>Archivos Confirmados (</a:t>
            </a:r>
            <a:r>
              <a:rPr lang="es-MX" sz="2800" dirty="0" err="1">
                <a:latin typeface="Roboto Bold" panose="020B0604020202020204" charset="0"/>
                <a:ea typeface="Roboto Bold" panose="020B0604020202020204" charset="0"/>
              </a:rPr>
              <a:t>Committed</a:t>
            </a:r>
            <a:r>
              <a:rPr lang="es-MX" sz="2800" dirty="0">
                <a:latin typeface="Roboto Bold" panose="020B0604020202020204" charset="0"/>
                <a:ea typeface="Roboto Bold" panose="020B0604020202020204" charset="0"/>
              </a:rPr>
              <a:t>): Son archivos que han sido guardados en el repositorio local. Una vez que un archivo ha sido confirmado (usando el comando </a:t>
            </a:r>
            <a:r>
              <a:rPr lang="es-MX" sz="2800" dirty="0" err="1">
                <a:latin typeface="Roboto Bold" panose="020B0604020202020204" charset="0"/>
                <a:ea typeface="Roboto Bold" panose="020B0604020202020204" charset="0"/>
              </a:rPr>
              <a:t>git</a:t>
            </a:r>
            <a:r>
              <a:rPr lang="es-MX" sz="2800" dirty="0">
                <a:latin typeface="Roboto Bold" panose="020B0604020202020204" charset="0"/>
                <a:ea typeface="Roboto Bold" panose="020B0604020202020204" charset="0"/>
              </a:rPr>
              <a:t> </a:t>
            </a:r>
            <a:r>
              <a:rPr lang="es-MX" sz="2800" dirty="0" err="1">
                <a:latin typeface="Roboto Bold" panose="020B0604020202020204" charset="0"/>
                <a:ea typeface="Roboto Bold" panose="020B0604020202020204" charset="0"/>
              </a:rPr>
              <a:t>commit</a:t>
            </a:r>
            <a:r>
              <a:rPr lang="es-MX" sz="2800" dirty="0">
                <a:latin typeface="Roboto Bold" panose="020B0604020202020204" charset="0"/>
                <a:ea typeface="Roboto Bold" panose="020B0604020202020204" charset="0"/>
              </a:rPr>
              <a:t>), se convierte en parte del historial de versiones del proyecto.</a:t>
            </a:r>
          </a:p>
        </p:txBody>
      </p:sp>
    </p:spTree>
    <p:extLst>
      <p:ext uri="{BB962C8B-B14F-4D97-AF65-F5344CB8AC3E}">
        <p14:creationId xmlns:p14="http://schemas.microsoft.com/office/powerpoint/2010/main" val="1295708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295400" cy="10287000"/>
            <a:chOff x="0" y="0"/>
            <a:chExt cx="2018902" cy="2679482"/>
          </a:xfrm>
        </p:grpSpPr>
        <p:sp>
          <p:nvSpPr>
            <p:cNvPr id="3" name="Freeform 3"/>
            <p:cNvSpPr/>
            <p:nvPr/>
          </p:nvSpPr>
          <p:spPr>
            <a:xfrm>
              <a:off x="0" y="0"/>
              <a:ext cx="2018902" cy="2679482"/>
            </a:xfrm>
            <a:custGeom>
              <a:avLst/>
              <a:gdLst/>
              <a:ahLst/>
              <a:cxnLst/>
              <a:rect l="l" t="t" r="r" b="b"/>
              <a:pathLst>
                <a:path w="2018902" h="2679482">
                  <a:moveTo>
                    <a:pt x="0" y="0"/>
                  </a:moveTo>
                  <a:lnTo>
                    <a:pt x="2018902" y="0"/>
                  </a:lnTo>
                  <a:lnTo>
                    <a:pt x="2018902" y="2679482"/>
                  </a:lnTo>
                  <a:lnTo>
                    <a:pt x="0" y="2679482"/>
                  </a:lnTo>
                  <a:close/>
                </a:path>
              </a:pathLst>
            </a:custGeom>
            <a:solidFill>
              <a:srgbClr val="120052"/>
            </a:solidFill>
            <a:ln cap="sq">
              <a:noFill/>
              <a:prstDash val="solid"/>
              <a:miter/>
            </a:ln>
          </p:spPr>
          <p:txBody>
            <a:bodyPr/>
            <a:lstStyle/>
            <a:p>
              <a:endParaRPr lang="es-PA" dirty="0"/>
            </a:p>
          </p:txBody>
        </p:sp>
        <p:sp>
          <p:nvSpPr>
            <p:cNvPr id="4" name="TextBox 4"/>
            <p:cNvSpPr txBox="1"/>
            <p:nvPr/>
          </p:nvSpPr>
          <p:spPr>
            <a:xfrm>
              <a:off x="0" y="-38100"/>
              <a:ext cx="2018902" cy="2717582"/>
            </a:xfrm>
            <a:prstGeom prst="rect">
              <a:avLst/>
            </a:prstGeom>
          </p:spPr>
          <p:txBody>
            <a:bodyPr lIns="50800" tIns="50800" rIns="50800" bIns="50800" rtlCol="0" anchor="ctr"/>
            <a:lstStyle/>
            <a:p>
              <a:pPr marL="0" lvl="0" indent="0" algn="ctr">
                <a:lnSpc>
                  <a:spcPts val="3360"/>
                </a:lnSpc>
                <a:spcBef>
                  <a:spcPct val="0"/>
                </a:spcBef>
              </a:pPr>
              <a:endParaRPr/>
            </a:p>
          </p:txBody>
        </p:sp>
      </p:grpSp>
      <p:sp>
        <p:nvSpPr>
          <p:cNvPr id="5" name="Freeform 5"/>
          <p:cNvSpPr/>
          <p:nvPr/>
        </p:nvSpPr>
        <p:spPr>
          <a:xfrm>
            <a:off x="16522564" y="8521564"/>
            <a:ext cx="736736" cy="736736"/>
          </a:xfrm>
          <a:custGeom>
            <a:avLst/>
            <a:gdLst/>
            <a:ahLst/>
            <a:cxnLst/>
            <a:rect l="l" t="t" r="r" b="b"/>
            <a:pathLst>
              <a:path w="736736" h="736736">
                <a:moveTo>
                  <a:pt x="0" y="0"/>
                </a:moveTo>
                <a:lnTo>
                  <a:pt x="736736" y="0"/>
                </a:lnTo>
                <a:lnTo>
                  <a:pt x="736736" y="736736"/>
                </a:lnTo>
                <a:lnTo>
                  <a:pt x="0" y="73673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s-PA"/>
          </a:p>
        </p:txBody>
      </p:sp>
      <p:pic>
        <p:nvPicPr>
          <p:cNvPr id="6" name="Imagen 5">
            <a:extLst>
              <a:ext uri="{FF2B5EF4-FFF2-40B4-BE49-F238E27FC236}">
                <a16:creationId xmlns:a16="http://schemas.microsoft.com/office/drawing/2014/main" id="{53F93569-5A41-1009-D978-22F509F1A730}"/>
              </a:ext>
            </a:extLst>
          </p:cNvPr>
          <p:cNvPicPr>
            <a:picLocks noChangeAspect="1"/>
          </p:cNvPicPr>
          <p:nvPr/>
        </p:nvPicPr>
        <p:blipFill>
          <a:blip r:embed="rId4"/>
          <a:stretch>
            <a:fillRect/>
          </a:stretch>
        </p:blipFill>
        <p:spPr>
          <a:xfrm>
            <a:off x="1996771" y="1841636"/>
            <a:ext cx="12374217" cy="7188064"/>
          </a:xfrm>
          <a:prstGeom prst="rect">
            <a:avLst/>
          </a:prstGeom>
        </p:spPr>
      </p:pic>
      <p:sp>
        <p:nvSpPr>
          <p:cNvPr id="9" name="CuadroTexto 8">
            <a:extLst>
              <a:ext uri="{FF2B5EF4-FFF2-40B4-BE49-F238E27FC236}">
                <a16:creationId xmlns:a16="http://schemas.microsoft.com/office/drawing/2014/main" id="{F6A7B859-9EEF-2CB4-7CDB-8465433E0C22}"/>
              </a:ext>
            </a:extLst>
          </p:cNvPr>
          <p:cNvSpPr txBox="1"/>
          <p:nvPr/>
        </p:nvSpPr>
        <p:spPr>
          <a:xfrm>
            <a:off x="1889760" y="647700"/>
            <a:ext cx="12588240" cy="584775"/>
          </a:xfrm>
          <a:prstGeom prst="rect">
            <a:avLst/>
          </a:prstGeom>
          <a:noFill/>
        </p:spPr>
        <p:txBody>
          <a:bodyPr wrap="square">
            <a:spAutoFit/>
          </a:bodyPr>
          <a:lstStyle/>
          <a:p>
            <a:r>
              <a:rPr lang="es-PA" sz="3200" dirty="0">
                <a:latin typeface="Roboto Bold" panose="020B0604020202020204" charset="0"/>
                <a:ea typeface="Roboto Bold" panose="020B0604020202020204" charset="0"/>
              </a:rPr>
              <a:t>Imagen representativa de Directorio de Trabajo y Repositorios</a:t>
            </a:r>
          </a:p>
        </p:txBody>
      </p:sp>
    </p:spTree>
    <p:extLst>
      <p:ext uri="{BB962C8B-B14F-4D97-AF65-F5344CB8AC3E}">
        <p14:creationId xmlns:p14="http://schemas.microsoft.com/office/powerpoint/2010/main" val="41446973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354" y="-1"/>
            <a:ext cx="8364667" cy="10287001"/>
            <a:chOff x="0" y="0"/>
            <a:chExt cx="2018902" cy="2679482"/>
          </a:xfrm>
        </p:grpSpPr>
        <p:sp>
          <p:nvSpPr>
            <p:cNvPr id="3" name="Freeform 3"/>
            <p:cNvSpPr/>
            <p:nvPr/>
          </p:nvSpPr>
          <p:spPr>
            <a:xfrm>
              <a:off x="0" y="0"/>
              <a:ext cx="2018902" cy="2679482"/>
            </a:xfrm>
            <a:custGeom>
              <a:avLst/>
              <a:gdLst/>
              <a:ahLst/>
              <a:cxnLst/>
              <a:rect l="l" t="t" r="r" b="b"/>
              <a:pathLst>
                <a:path w="2018902" h="2679482">
                  <a:moveTo>
                    <a:pt x="0" y="0"/>
                  </a:moveTo>
                  <a:lnTo>
                    <a:pt x="2018902" y="0"/>
                  </a:lnTo>
                  <a:lnTo>
                    <a:pt x="2018902" y="2679482"/>
                  </a:lnTo>
                  <a:lnTo>
                    <a:pt x="0" y="2679482"/>
                  </a:lnTo>
                  <a:close/>
                </a:path>
              </a:pathLst>
            </a:custGeom>
            <a:solidFill>
              <a:srgbClr val="120052"/>
            </a:solidFill>
            <a:ln cap="sq">
              <a:noFill/>
              <a:prstDash val="solid"/>
              <a:miter/>
            </a:ln>
          </p:spPr>
          <p:txBody>
            <a:bodyPr/>
            <a:lstStyle/>
            <a:p>
              <a:endParaRPr lang="es-PA"/>
            </a:p>
          </p:txBody>
        </p:sp>
        <p:sp>
          <p:nvSpPr>
            <p:cNvPr id="4" name="TextBox 4"/>
            <p:cNvSpPr txBox="1"/>
            <p:nvPr/>
          </p:nvSpPr>
          <p:spPr>
            <a:xfrm>
              <a:off x="0" y="-38100"/>
              <a:ext cx="2018902" cy="2717582"/>
            </a:xfrm>
            <a:prstGeom prst="rect">
              <a:avLst/>
            </a:prstGeom>
          </p:spPr>
          <p:txBody>
            <a:bodyPr lIns="50800" tIns="50800" rIns="50800" bIns="50800" rtlCol="0" anchor="ctr"/>
            <a:lstStyle/>
            <a:p>
              <a:pPr marL="0" lvl="0" indent="0" algn="ctr">
                <a:lnSpc>
                  <a:spcPts val="3360"/>
                </a:lnSpc>
                <a:spcBef>
                  <a:spcPct val="0"/>
                </a:spcBef>
              </a:pPr>
              <a:endParaRPr/>
            </a:p>
          </p:txBody>
        </p:sp>
      </p:grpSp>
      <p:sp>
        <p:nvSpPr>
          <p:cNvPr id="5" name="Freeform 5"/>
          <p:cNvSpPr/>
          <p:nvPr/>
        </p:nvSpPr>
        <p:spPr>
          <a:xfrm>
            <a:off x="16522564" y="8521564"/>
            <a:ext cx="736736" cy="736736"/>
          </a:xfrm>
          <a:custGeom>
            <a:avLst/>
            <a:gdLst/>
            <a:ahLst/>
            <a:cxnLst/>
            <a:rect l="l" t="t" r="r" b="b"/>
            <a:pathLst>
              <a:path w="736736" h="736736">
                <a:moveTo>
                  <a:pt x="0" y="0"/>
                </a:moveTo>
                <a:lnTo>
                  <a:pt x="736736" y="0"/>
                </a:lnTo>
                <a:lnTo>
                  <a:pt x="736736" y="736736"/>
                </a:lnTo>
                <a:lnTo>
                  <a:pt x="0" y="73673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s-PA"/>
          </a:p>
        </p:txBody>
      </p:sp>
      <p:sp>
        <p:nvSpPr>
          <p:cNvPr id="8" name="TextBox 8"/>
          <p:cNvSpPr txBox="1"/>
          <p:nvPr/>
        </p:nvSpPr>
        <p:spPr>
          <a:xfrm>
            <a:off x="685800" y="2400300"/>
            <a:ext cx="6736087" cy="3330142"/>
          </a:xfrm>
          <a:prstGeom prst="rect">
            <a:avLst/>
          </a:prstGeom>
        </p:spPr>
        <p:txBody>
          <a:bodyPr wrap="square" lIns="0" tIns="0" rIns="0" bIns="0" rtlCol="0" anchor="t">
            <a:spAutoFit/>
          </a:bodyPr>
          <a:lstStyle/>
          <a:p>
            <a:pPr marL="225981" lvl="1" algn="just">
              <a:lnSpc>
                <a:spcPts val="2930"/>
              </a:lnSpc>
            </a:pPr>
            <a:r>
              <a:rPr lang="es-PA" sz="2400" dirty="0">
                <a:solidFill>
                  <a:srgbClr val="FFC000"/>
                </a:solidFill>
                <a:latin typeface="Montserrat"/>
                <a:ea typeface="Montserrat"/>
                <a:cs typeface="Montserrat"/>
                <a:sym typeface="Montserrat"/>
              </a:rPr>
              <a:t>¿Qué es </a:t>
            </a:r>
            <a:r>
              <a:rPr lang="es-PA" sz="2400" dirty="0" err="1">
                <a:solidFill>
                  <a:srgbClr val="FFC000"/>
                </a:solidFill>
                <a:latin typeface="Montserrat"/>
                <a:ea typeface="Montserrat"/>
                <a:cs typeface="Montserrat"/>
                <a:sym typeface="Montserrat"/>
              </a:rPr>
              <a:t>Staging</a:t>
            </a:r>
            <a:r>
              <a:rPr lang="es-PA" sz="2400" dirty="0">
                <a:solidFill>
                  <a:srgbClr val="FFC000"/>
                </a:solidFill>
                <a:latin typeface="Montserrat"/>
                <a:ea typeface="Montserrat"/>
                <a:cs typeface="Montserrat"/>
                <a:sym typeface="Montserrat"/>
              </a:rPr>
              <a:t> </a:t>
            </a:r>
            <a:r>
              <a:rPr lang="es-PA" sz="2400" dirty="0" err="1">
                <a:solidFill>
                  <a:srgbClr val="FFC000"/>
                </a:solidFill>
                <a:latin typeface="Montserrat"/>
                <a:ea typeface="Montserrat"/>
                <a:cs typeface="Montserrat"/>
                <a:sym typeface="Montserrat"/>
              </a:rPr>
              <a:t>Area</a:t>
            </a:r>
            <a:r>
              <a:rPr lang="es-PA" sz="2400" dirty="0">
                <a:solidFill>
                  <a:srgbClr val="FFC000"/>
                </a:solidFill>
                <a:latin typeface="Montserrat"/>
                <a:ea typeface="Montserrat"/>
                <a:cs typeface="Montserrat"/>
                <a:sym typeface="Montserrat"/>
              </a:rPr>
              <a:t> en </a:t>
            </a:r>
            <a:r>
              <a:rPr lang="es-PA" sz="2400" dirty="0" err="1">
                <a:solidFill>
                  <a:srgbClr val="FFC000"/>
                </a:solidFill>
                <a:latin typeface="Montserrat"/>
                <a:ea typeface="Montserrat"/>
                <a:cs typeface="Montserrat"/>
                <a:sym typeface="Montserrat"/>
              </a:rPr>
              <a:t>Git</a:t>
            </a:r>
            <a:r>
              <a:rPr lang="es-PA" sz="2400" dirty="0" smtClean="0">
                <a:solidFill>
                  <a:srgbClr val="FFC000"/>
                </a:solidFill>
                <a:latin typeface="Montserrat"/>
                <a:ea typeface="Montserrat"/>
                <a:cs typeface="Montserrat"/>
                <a:sym typeface="Montserrat"/>
              </a:rPr>
              <a:t>?</a:t>
            </a:r>
          </a:p>
          <a:p>
            <a:pPr marL="225981" lvl="1" algn="just">
              <a:lnSpc>
                <a:spcPts val="2930"/>
              </a:lnSpc>
            </a:pPr>
            <a:endParaRPr lang="es-PA" sz="2400" dirty="0" smtClean="0">
              <a:solidFill>
                <a:srgbClr val="F4F6FC"/>
              </a:solidFill>
              <a:latin typeface="Montserrat"/>
              <a:ea typeface="Montserrat"/>
              <a:cs typeface="Montserrat"/>
              <a:sym typeface="Montserrat"/>
            </a:endParaRPr>
          </a:p>
          <a:p>
            <a:pPr marL="225981" lvl="1" algn="just">
              <a:lnSpc>
                <a:spcPts val="2930"/>
              </a:lnSpc>
            </a:pPr>
            <a:r>
              <a:rPr lang="es-PA" sz="2400" dirty="0">
                <a:solidFill>
                  <a:srgbClr val="F4F6FC"/>
                </a:solidFill>
                <a:latin typeface="Montserrat"/>
                <a:ea typeface="Montserrat"/>
                <a:cs typeface="Montserrat"/>
                <a:sym typeface="Montserrat"/>
              </a:rPr>
              <a:t>El </a:t>
            </a:r>
            <a:r>
              <a:rPr lang="es-PA" sz="2400" dirty="0" err="1">
                <a:solidFill>
                  <a:srgbClr val="F4F6FC"/>
                </a:solidFill>
                <a:latin typeface="Montserrat"/>
                <a:ea typeface="Montserrat"/>
                <a:cs typeface="Montserrat"/>
                <a:sym typeface="Montserrat"/>
              </a:rPr>
              <a:t>Staging</a:t>
            </a:r>
            <a:r>
              <a:rPr lang="es-PA" sz="2400" dirty="0">
                <a:solidFill>
                  <a:srgbClr val="F4F6FC"/>
                </a:solidFill>
                <a:latin typeface="Montserrat"/>
                <a:ea typeface="Montserrat"/>
                <a:cs typeface="Montserrat"/>
                <a:sym typeface="Montserrat"/>
              </a:rPr>
              <a:t> </a:t>
            </a:r>
            <a:r>
              <a:rPr lang="es-PA" sz="2400" dirty="0" err="1">
                <a:solidFill>
                  <a:srgbClr val="F4F6FC"/>
                </a:solidFill>
                <a:latin typeface="Montserrat"/>
                <a:ea typeface="Montserrat"/>
                <a:cs typeface="Montserrat"/>
                <a:sym typeface="Montserrat"/>
              </a:rPr>
              <a:t>Area</a:t>
            </a:r>
            <a:r>
              <a:rPr lang="es-PA" sz="2400" dirty="0">
                <a:solidFill>
                  <a:srgbClr val="F4F6FC"/>
                </a:solidFill>
                <a:latin typeface="Montserrat"/>
                <a:ea typeface="Montserrat"/>
                <a:cs typeface="Montserrat"/>
                <a:sym typeface="Montserrat"/>
              </a:rPr>
              <a:t> de </a:t>
            </a:r>
            <a:r>
              <a:rPr lang="es-PA" sz="2400" dirty="0" err="1">
                <a:solidFill>
                  <a:srgbClr val="F4F6FC"/>
                </a:solidFill>
                <a:latin typeface="Montserrat"/>
                <a:ea typeface="Montserrat"/>
                <a:cs typeface="Montserrat"/>
                <a:sym typeface="Montserrat"/>
              </a:rPr>
              <a:t>Git</a:t>
            </a:r>
            <a:r>
              <a:rPr lang="es-PA" sz="2400" dirty="0">
                <a:solidFill>
                  <a:srgbClr val="F4F6FC"/>
                </a:solidFill>
                <a:latin typeface="Montserrat"/>
                <a:ea typeface="Montserrat"/>
                <a:cs typeface="Montserrat"/>
                <a:sym typeface="Montserrat"/>
              </a:rPr>
              <a:t>, o </a:t>
            </a:r>
            <a:r>
              <a:rPr lang="es-PA" sz="2400" dirty="0" err="1">
                <a:solidFill>
                  <a:srgbClr val="F4F6FC"/>
                </a:solidFill>
                <a:latin typeface="Montserrat"/>
                <a:ea typeface="Montserrat"/>
                <a:cs typeface="Montserrat"/>
                <a:sym typeface="Montserrat"/>
              </a:rPr>
              <a:t>git</a:t>
            </a:r>
            <a:r>
              <a:rPr lang="es-PA" sz="2400" dirty="0">
                <a:solidFill>
                  <a:srgbClr val="F4F6FC"/>
                </a:solidFill>
                <a:latin typeface="Montserrat"/>
                <a:ea typeface="Montserrat"/>
                <a:cs typeface="Montserrat"/>
                <a:sym typeface="Montserrat"/>
              </a:rPr>
              <a:t> </a:t>
            </a:r>
            <a:r>
              <a:rPr lang="es-PA" sz="2400" dirty="0" err="1">
                <a:solidFill>
                  <a:srgbClr val="F4F6FC"/>
                </a:solidFill>
                <a:latin typeface="Montserrat"/>
                <a:ea typeface="Montserrat"/>
                <a:cs typeface="Montserrat"/>
                <a:sym typeface="Montserrat"/>
              </a:rPr>
              <a:t>staged</a:t>
            </a:r>
            <a:r>
              <a:rPr lang="es-PA" sz="2400" dirty="0">
                <a:solidFill>
                  <a:srgbClr val="F4F6FC"/>
                </a:solidFill>
                <a:latin typeface="Montserrat"/>
                <a:ea typeface="Montserrat"/>
                <a:cs typeface="Montserrat"/>
                <a:sym typeface="Montserrat"/>
              </a:rPr>
              <a:t> </a:t>
            </a:r>
            <a:r>
              <a:rPr lang="es-PA" sz="2400" dirty="0" err="1">
                <a:solidFill>
                  <a:srgbClr val="F4F6FC"/>
                </a:solidFill>
                <a:latin typeface="Montserrat"/>
                <a:ea typeface="Montserrat"/>
                <a:cs typeface="Montserrat"/>
                <a:sym typeface="Montserrat"/>
              </a:rPr>
              <a:t>area</a:t>
            </a:r>
            <a:r>
              <a:rPr lang="es-PA" sz="2400" dirty="0">
                <a:solidFill>
                  <a:srgbClr val="F4F6FC"/>
                </a:solidFill>
                <a:latin typeface="Montserrat"/>
                <a:ea typeface="Montserrat"/>
                <a:cs typeface="Montserrat"/>
                <a:sym typeface="Montserrat"/>
              </a:rPr>
              <a:t>, es el lugar en el que se encuentran datos de un proyecto y sus cambios. En esta área puedes asignarle un nombre a una nueva versión y crear una “copia” de cómo quedaría dicha versión en el repositorio en producción.</a:t>
            </a:r>
            <a:endParaRPr lang="en-US" sz="2400" dirty="0">
              <a:solidFill>
                <a:srgbClr val="F4F6FC"/>
              </a:solidFill>
              <a:latin typeface="Montserrat"/>
              <a:ea typeface="Montserrat"/>
              <a:cs typeface="Montserrat"/>
              <a:sym typeface="Montserrat"/>
            </a:endParaRPr>
          </a:p>
        </p:txBody>
      </p:sp>
      <p:sp>
        <p:nvSpPr>
          <p:cNvPr id="9" name="TextBox 9"/>
          <p:cNvSpPr txBox="1"/>
          <p:nvPr/>
        </p:nvSpPr>
        <p:spPr>
          <a:xfrm>
            <a:off x="672737" y="6134100"/>
            <a:ext cx="6749150" cy="3330142"/>
          </a:xfrm>
          <a:prstGeom prst="rect">
            <a:avLst/>
          </a:prstGeom>
        </p:spPr>
        <p:txBody>
          <a:bodyPr wrap="square" lIns="0" tIns="0" rIns="0" bIns="0" rtlCol="0" anchor="t">
            <a:spAutoFit/>
          </a:bodyPr>
          <a:lstStyle/>
          <a:p>
            <a:pPr marL="225981" lvl="1" algn="just">
              <a:lnSpc>
                <a:spcPts val="2930"/>
              </a:lnSpc>
            </a:pPr>
            <a:r>
              <a:rPr lang="es-PA" sz="2093" dirty="0" smtClean="0">
                <a:solidFill>
                  <a:srgbClr val="FFC000"/>
                </a:solidFill>
                <a:latin typeface="Montserrat"/>
                <a:ea typeface="Montserrat"/>
                <a:cs typeface="Montserrat"/>
                <a:sym typeface="Montserrat"/>
              </a:rPr>
              <a:t>¿</a:t>
            </a:r>
            <a:r>
              <a:rPr lang="es-PA" sz="2400" dirty="0" smtClean="0">
                <a:solidFill>
                  <a:srgbClr val="FFC000"/>
                </a:solidFill>
                <a:latin typeface="Montserrat"/>
                <a:ea typeface="Montserrat"/>
                <a:cs typeface="Montserrat"/>
                <a:sym typeface="Montserrat"/>
              </a:rPr>
              <a:t>Para </a:t>
            </a:r>
            <a:r>
              <a:rPr lang="es-PA" sz="2400" dirty="0">
                <a:solidFill>
                  <a:srgbClr val="FFC000"/>
                </a:solidFill>
                <a:latin typeface="Montserrat"/>
                <a:ea typeface="Montserrat"/>
                <a:cs typeface="Montserrat"/>
                <a:sym typeface="Montserrat"/>
              </a:rPr>
              <a:t>qué sirve </a:t>
            </a:r>
            <a:r>
              <a:rPr lang="es-PA" sz="2400" dirty="0" err="1">
                <a:solidFill>
                  <a:srgbClr val="FFC000"/>
                </a:solidFill>
                <a:latin typeface="Montserrat"/>
                <a:ea typeface="Montserrat"/>
                <a:cs typeface="Montserrat"/>
                <a:sym typeface="Montserrat"/>
              </a:rPr>
              <a:t>Staging</a:t>
            </a:r>
            <a:r>
              <a:rPr lang="es-PA" sz="2400" dirty="0">
                <a:solidFill>
                  <a:srgbClr val="FFC000"/>
                </a:solidFill>
                <a:latin typeface="Montserrat"/>
                <a:ea typeface="Montserrat"/>
                <a:cs typeface="Montserrat"/>
                <a:sym typeface="Montserrat"/>
              </a:rPr>
              <a:t> </a:t>
            </a:r>
            <a:r>
              <a:rPr lang="es-PA" sz="2400" dirty="0" err="1">
                <a:solidFill>
                  <a:srgbClr val="FFC000"/>
                </a:solidFill>
                <a:latin typeface="Montserrat"/>
                <a:ea typeface="Montserrat"/>
                <a:cs typeface="Montserrat"/>
                <a:sym typeface="Montserrat"/>
              </a:rPr>
              <a:t>Area</a:t>
            </a:r>
            <a:r>
              <a:rPr lang="es-PA" sz="2400" dirty="0">
                <a:solidFill>
                  <a:srgbClr val="FFC000"/>
                </a:solidFill>
                <a:latin typeface="Montserrat"/>
                <a:ea typeface="Montserrat"/>
                <a:cs typeface="Montserrat"/>
                <a:sym typeface="Montserrat"/>
              </a:rPr>
              <a:t> de </a:t>
            </a:r>
            <a:r>
              <a:rPr lang="es-PA" sz="2400" dirty="0" err="1" smtClean="0">
                <a:solidFill>
                  <a:srgbClr val="FFC000"/>
                </a:solidFill>
                <a:latin typeface="Montserrat"/>
                <a:ea typeface="Montserrat"/>
                <a:cs typeface="Montserrat"/>
                <a:sym typeface="Montserrat"/>
              </a:rPr>
              <a:t>Git</a:t>
            </a:r>
            <a:r>
              <a:rPr lang="es-PA" sz="2400" dirty="0" smtClean="0">
                <a:solidFill>
                  <a:srgbClr val="FFC000"/>
                </a:solidFill>
                <a:latin typeface="Montserrat"/>
                <a:ea typeface="Montserrat"/>
                <a:cs typeface="Montserrat"/>
                <a:sym typeface="Montserrat"/>
              </a:rPr>
              <a:t>?</a:t>
            </a:r>
          </a:p>
          <a:p>
            <a:pPr marL="225981" lvl="1" algn="just">
              <a:lnSpc>
                <a:spcPts val="2930"/>
              </a:lnSpc>
            </a:pPr>
            <a:endParaRPr lang="en-US" sz="2400" dirty="0">
              <a:solidFill>
                <a:srgbClr val="FFC000"/>
              </a:solidFill>
              <a:latin typeface="Montserrat"/>
              <a:ea typeface="Montserrat"/>
              <a:cs typeface="Montserrat"/>
              <a:sym typeface="Montserrat"/>
            </a:endParaRPr>
          </a:p>
          <a:p>
            <a:pPr marL="225981" lvl="1" algn="just">
              <a:lnSpc>
                <a:spcPts val="2930"/>
              </a:lnSpc>
            </a:pPr>
            <a:r>
              <a:rPr lang="es-PA" sz="2400" dirty="0">
                <a:solidFill>
                  <a:srgbClr val="F4F6FC"/>
                </a:solidFill>
                <a:latin typeface="Montserrat"/>
                <a:ea typeface="Montserrat"/>
                <a:cs typeface="Montserrat"/>
                <a:sym typeface="Montserrat"/>
              </a:rPr>
              <a:t>La función principal del </a:t>
            </a:r>
            <a:r>
              <a:rPr lang="es-PA" sz="2400" dirty="0" err="1">
                <a:solidFill>
                  <a:srgbClr val="F4F6FC"/>
                </a:solidFill>
                <a:latin typeface="Montserrat"/>
                <a:ea typeface="Montserrat"/>
                <a:cs typeface="Montserrat"/>
                <a:sym typeface="Montserrat"/>
              </a:rPr>
              <a:t>Index</a:t>
            </a:r>
            <a:r>
              <a:rPr lang="es-PA" sz="2400" dirty="0">
                <a:solidFill>
                  <a:srgbClr val="F4F6FC"/>
                </a:solidFill>
                <a:latin typeface="Montserrat"/>
                <a:ea typeface="Montserrat"/>
                <a:cs typeface="Montserrat"/>
                <a:sym typeface="Montserrat"/>
              </a:rPr>
              <a:t> es ser el puente de paso de los cambios realizados en el código de trabajo que se realizan dentro del </a:t>
            </a:r>
            <a:r>
              <a:rPr lang="es-PA" sz="2400" dirty="0" err="1">
                <a:solidFill>
                  <a:srgbClr val="F4F6FC"/>
                </a:solidFill>
                <a:latin typeface="Montserrat"/>
                <a:ea typeface="Montserrat"/>
                <a:cs typeface="Montserrat"/>
                <a:sym typeface="Montserrat"/>
              </a:rPr>
              <a:t>Working</a:t>
            </a:r>
            <a:r>
              <a:rPr lang="es-PA" sz="2400" dirty="0">
                <a:solidFill>
                  <a:srgbClr val="F4F6FC"/>
                </a:solidFill>
                <a:latin typeface="Montserrat"/>
                <a:ea typeface="Montserrat"/>
                <a:cs typeface="Montserrat"/>
                <a:sym typeface="Montserrat"/>
              </a:rPr>
              <a:t> </a:t>
            </a:r>
            <a:r>
              <a:rPr lang="es-PA" sz="2400" dirty="0" err="1">
                <a:solidFill>
                  <a:srgbClr val="F4F6FC"/>
                </a:solidFill>
                <a:latin typeface="Montserrat"/>
                <a:ea typeface="Montserrat"/>
                <a:cs typeface="Montserrat"/>
                <a:sym typeface="Montserrat"/>
              </a:rPr>
              <a:t>Copy</a:t>
            </a:r>
            <a:r>
              <a:rPr lang="es-PA" sz="2400" dirty="0">
                <a:solidFill>
                  <a:srgbClr val="F4F6FC"/>
                </a:solidFill>
                <a:latin typeface="Montserrat"/>
                <a:ea typeface="Montserrat"/>
                <a:cs typeface="Montserrat"/>
                <a:sym typeface="Montserrat"/>
              </a:rPr>
              <a:t>, para luego, por medio del comando </a:t>
            </a:r>
            <a:r>
              <a:rPr lang="es-PA" sz="2400" dirty="0" err="1">
                <a:solidFill>
                  <a:srgbClr val="F4F6FC"/>
                </a:solidFill>
                <a:latin typeface="Montserrat"/>
                <a:ea typeface="Montserrat"/>
                <a:cs typeface="Montserrat"/>
                <a:sym typeface="Montserrat"/>
              </a:rPr>
              <a:t>git</a:t>
            </a:r>
            <a:r>
              <a:rPr lang="es-PA" sz="2400" dirty="0">
                <a:solidFill>
                  <a:srgbClr val="F4F6FC"/>
                </a:solidFill>
                <a:latin typeface="Montserrat"/>
                <a:ea typeface="Montserrat"/>
                <a:cs typeface="Montserrat"/>
                <a:sym typeface="Montserrat"/>
              </a:rPr>
              <a:t> </a:t>
            </a:r>
            <a:r>
              <a:rPr lang="es-PA" sz="2400" dirty="0" err="1">
                <a:solidFill>
                  <a:srgbClr val="F4F6FC"/>
                </a:solidFill>
                <a:latin typeface="Montserrat"/>
                <a:ea typeface="Montserrat"/>
                <a:cs typeface="Montserrat"/>
                <a:sym typeface="Montserrat"/>
              </a:rPr>
              <a:t>commit</a:t>
            </a:r>
            <a:r>
              <a:rPr lang="es-PA" sz="2400" dirty="0">
                <a:solidFill>
                  <a:srgbClr val="F4F6FC"/>
                </a:solidFill>
                <a:latin typeface="Montserrat"/>
                <a:ea typeface="Montserrat"/>
                <a:cs typeface="Montserrat"/>
                <a:sym typeface="Montserrat"/>
              </a:rPr>
              <a:t>, confirmar dichos cambios y pasarlos directamente a tu repositorio local.</a:t>
            </a:r>
            <a:endParaRPr lang="en-US" sz="2400" dirty="0">
              <a:solidFill>
                <a:srgbClr val="F4F6FC"/>
              </a:solidFill>
              <a:latin typeface="Montserrat"/>
              <a:ea typeface="Montserrat"/>
              <a:cs typeface="Montserrat"/>
              <a:sym typeface="Montserrat"/>
            </a:endParaRPr>
          </a:p>
        </p:txBody>
      </p:sp>
      <p:sp>
        <p:nvSpPr>
          <p:cNvPr id="10" name="TextBox 7"/>
          <p:cNvSpPr txBox="1"/>
          <p:nvPr/>
        </p:nvSpPr>
        <p:spPr>
          <a:xfrm>
            <a:off x="914400" y="450065"/>
            <a:ext cx="6768550" cy="1009650"/>
          </a:xfrm>
          <a:prstGeom prst="rect">
            <a:avLst/>
          </a:prstGeom>
        </p:spPr>
        <p:txBody>
          <a:bodyPr lIns="0" tIns="0" rIns="0" bIns="0" rtlCol="0" anchor="t">
            <a:spAutoFit/>
          </a:bodyPr>
          <a:lstStyle/>
          <a:p>
            <a:pPr marL="0" lvl="0" indent="0" algn="l">
              <a:lnSpc>
                <a:spcPts val="7920"/>
              </a:lnSpc>
              <a:spcBef>
                <a:spcPct val="0"/>
              </a:spcBef>
            </a:pPr>
            <a:r>
              <a:rPr lang="en-US" sz="6600" dirty="0" err="1" smtClean="0">
                <a:solidFill>
                  <a:schemeClr val="bg1"/>
                </a:solidFill>
                <a:latin typeface="Roboto Bold"/>
                <a:ea typeface="Roboto Bold"/>
                <a:cs typeface="Roboto Bold"/>
                <a:sym typeface="Roboto Bold"/>
              </a:rPr>
              <a:t>Índice</a:t>
            </a:r>
            <a:endParaRPr lang="en-US" sz="6600" dirty="0">
              <a:solidFill>
                <a:schemeClr val="bg1"/>
              </a:solidFill>
              <a:latin typeface="Roboto Bold"/>
              <a:ea typeface="Roboto Bold"/>
              <a:cs typeface="Roboto Bold"/>
              <a:sym typeface="Roboto Bold"/>
            </a:endParaRPr>
          </a:p>
        </p:txBody>
      </p:sp>
      <p:pic>
        <p:nvPicPr>
          <p:cNvPr id="11" name="Picture 5" descr="Git-Logo-2Color.png">
            <a:hlinkClick r:id="rId4"/>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57600" y="510548"/>
            <a:ext cx="2116138"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Imagen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4261" y="1688402"/>
            <a:ext cx="9653818" cy="6763921"/>
          </a:xfrm>
          <a:prstGeom prst="rect">
            <a:avLst/>
          </a:prstGeom>
        </p:spPr>
      </p:pic>
    </p:spTree>
    <p:extLst>
      <p:ext uri="{BB962C8B-B14F-4D97-AF65-F5344CB8AC3E}">
        <p14:creationId xmlns:p14="http://schemas.microsoft.com/office/powerpoint/2010/main" val="35209771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16522564" y="8521564"/>
            <a:ext cx="736736" cy="736736"/>
          </a:xfrm>
          <a:custGeom>
            <a:avLst/>
            <a:gdLst/>
            <a:ahLst/>
            <a:cxnLst/>
            <a:rect l="l" t="t" r="r" b="b"/>
            <a:pathLst>
              <a:path w="736736" h="736736">
                <a:moveTo>
                  <a:pt x="0" y="0"/>
                </a:moveTo>
                <a:lnTo>
                  <a:pt x="736736" y="0"/>
                </a:lnTo>
                <a:lnTo>
                  <a:pt x="736736" y="736736"/>
                </a:lnTo>
                <a:lnTo>
                  <a:pt x="0" y="73673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s-PA"/>
          </a:p>
        </p:txBody>
      </p:sp>
      <p:sp>
        <p:nvSpPr>
          <p:cNvPr id="7" name="TextBox 7"/>
          <p:cNvSpPr txBox="1"/>
          <p:nvPr/>
        </p:nvSpPr>
        <p:spPr>
          <a:xfrm>
            <a:off x="2362200" y="1185481"/>
            <a:ext cx="6768550" cy="1009650"/>
          </a:xfrm>
          <a:prstGeom prst="rect">
            <a:avLst/>
          </a:prstGeom>
        </p:spPr>
        <p:txBody>
          <a:bodyPr lIns="0" tIns="0" rIns="0" bIns="0" rtlCol="0" anchor="t">
            <a:spAutoFit/>
          </a:bodyPr>
          <a:lstStyle/>
          <a:p>
            <a:pPr marL="0" lvl="0" indent="0" algn="l">
              <a:lnSpc>
                <a:spcPts val="7920"/>
              </a:lnSpc>
              <a:spcBef>
                <a:spcPct val="0"/>
              </a:spcBef>
            </a:pPr>
            <a:r>
              <a:rPr lang="en-US" sz="6600" dirty="0" smtClean="0">
                <a:solidFill>
                  <a:srgbClr val="120052"/>
                </a:solidFill>
                <a:latin typeface="Roboto Bold"/>
                <a:ea typeface="Roboto Bold"/>
                <a:cs typeface="Roboto Bold"/>
                <a:sym typeface="Roboto Bold"/>
              </a:rPr>
              <a:t>Head</a:t>
            </a:r>
            <a:endParaRPr lang="en-US" sz="6600" dirty="0">
              <a:solidFill>
                <a:srgbClr val="120052"/>
              </a:solidFill>
              <a:latin typeface="Roboto Bold"/>
              <a:ea typeface="Roboto Bold"/>
              <a:cs typeface="Roboto Bold"/>
              <a:sym typeface="Roboto Bold"/>
            </a:endParaRPr>
          </a:p>
        </p:txBody>
      </p:sp>
      <p:pic>
        <p:nvPicPr>
          <p:cNvPr id="8" name="Picture 5" descr="Git-Logo-2Color.png">
            <a:hlinkClick r:id="rId4"/>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00600" y="1310893"/>
            <a:ext cx="2116138"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agen 8"/>
          <p:cNvPicPr>
            <a:picLocks noChangeAspect="1"/>
          </p:cNvPicPr>
          <p:nvPr/>
        </p:nvPicPr>
        <p:blipFill>
          <a:blip r:embed="rId6"/>
          <a:stretch>
            <a:fillRect/>
          </a:stretch>
        </p:blipFill>
        <p:spPr>
          <a:xfrm>
            <a:off x="1559930" y="2551000"/>
            <a:ext cx="7315200" cy="5038725"/>
          </a:xfrm>
          <a:prstGeom prst="rect">
            <a:avLst/>
          </a:prstGeom>
        </p:spPr>
      </p:pic>
      <p:grpSp>
        <p:nvGrpSpPr>
          <p:cNvPr id="10" name="Group 2"/>
          <p:cNvGrpSpPr/>
          <p:nvPr/>
        </p:nvGrpSpPr>
        <p:grpSpPr>
          <a:xfrm>
            <a:off x="-21771" y="0"/>
            <a:ext cx="1295400" cy="10287000"/>
            <a:chOff x="0" y="0"/>
            <a:chExt cx="2018902" cy="2679482"/>
          </a:xfrm>
        </p:grpSpPr>
        <p:sp>
          <p:nvSpPr>
            <p:cNvPr id="11" name="Freeform 3"/>
            <p:cNvSpPr/>
            <p:nvPr/>
          </p:nvSpPr>
          <p:spPr>
            <a:xfrm>
              <a:off x="0" y="0"/>
              <a:ext cx="2018902" cy="2679482"/>
            </a:xfrm>
            <a:custGeom>
              <a:avLst/>
              <a:gdLst/>
              <a:ahLst/>
              <a:cxnLst/>
              <a:rect l="l" t="t" r="r" b="b"/>
              <a:pathLst>
                <a:path w="2018902" h="2679482">
                  <a:moveTo>
                    <a:pt x="0" y="0"/>
                  </a:moveTo>
                  <a:lnTo>
                    <a:pt x="2018902" y="0"/>
                  </a:lnTo>
                  <a:lnTo>
                    <a:pt x="2018902" y="2679482"/>
                  </a:lnTo>
                  <a:lnTo>
                    <a:pt x="0" y="2679482"/>
                  </a:lnTo>
                  <a:close/>
                </a:path>
              </a:pathLst>
            </a:custGeom>
            <a:solidFill>
              <a:srgbClr val="120052"/>
            </a:solidFill>
            <a:ln cap="sq">
              <a:noFill/>
              <a:prstDash val="solid"/>
              <a:miter/>
            </a:ln>
          </p:spPr>
          <p:txBody>
            <a:bodyPr/>
            <a:lstStyle/>
            <a:p>
              <a:endParaRPr lang="es-PA" dirty="0"/>
            </a:p>
          </p:txBody>
        </p:sp>
        <p:sp>
          <p:nvSpPr>
            <p:cNvPr id="12" name="TextBox 4"/>
            <p:cNvSpPr txBox="1"/>
            <p:nvPr/>
          </p:nvSpPr>
          <p:spPr>
            <a:xfrm>
              <a:off x="0" y="-38100"/>
              <a:ext cx="2018902" cy="2717582"/>
            </a:xfrm>
            <a:prstGeom prst="rect">
              <a:avLst/>
            </a:prstGeom>
          </p:spPr>
          <p:txBody>
            <a:bodyPr lIns="50800" tIns="50800" rIns="50800" bIns="50800" rtlCol="0" anchor="ctr"/>
            <a:lstStyle/>
            <a:p>
              <a:pPr marL="0" lvl="0" indent="0" algn="ctr">
                <a:lnSpc>
                  <a:spcPts val="3360"/>
                </a:lnSpc>
                <a:spcBef>
                  <a:spcPct val="0"/>
                </a:spcBef>
              </a:pPr>
              <a:endParaRPr/>
            </a:p>
          </p:txBody>
        </p:sp>
      </p:grpSp>
      <p:sp>
        <p:nvSpPr>
          <p:cNvPr id="13" name="CuadroTexto 12">
            <a:extLst>
              <a:ext uri="{FF2B5EF4-FFF2-40B4-BE49-F238E27FC236}">
                <a16:creationId xmlns:a16="http://schemas.microsoft.com/office/drawing/2014/main" id="{C0E2AB7B-E710-A41B-26D2-691B915FB9B7}"/>
              </a:ext>
            </a:extLst>
          </p:cNvPr>
          <p:cNvSpPr txBox="1"/>
          <p:nvPr/>
        </p:nvSpPr>
        <p:spPr>
          <a:xfrm>
            <a:off x="1559931" y="7873305"/>
            <a:ext cx="7315200" cy="1384995"/>
          </a:xfrm>
          <a:prstGeom prst="rect">
            <a:avLst/>
          </a:prstGeom>
          <a:noFill/>
        </p:spPr>
        <p:txBody>
          <a:bodyPr wrap="square">
            <a:spAutoFit/>
          </a:bodyPr>
          <a:lstStyle/>
          <a:p>
            <a:pPr algn="just"/>
            <a:r>
              <a:rPr lang="es-PA" sz="2800" dirty="0">
                <a:latin typeface="Roboto Bold" panose="020B0604020202020204" charset="0"/>
                <a:ea typeface="Roboto Bold" panose="020B0604020202020204" charset="0"/>
                <a:cs typeface="Times New Roman" panose="02020603050405020304" pitchFamily="18" charset="0"/>
              </a:rPr>
              <a:t>El concepto de </a:t>
            </a:r>
            <a:r>
              <a:rPr lang="es-PA" sz="2800" dirty="0" smtClean="0">
                <a:solidFill>
                  <a:srgbClr val="FFC000"/>
                </a:solidFill>
                <a:latin typeface="Roboto Bold" panose="020B0604020202020204" charset="0"/>
                <a:ea typeface="Roboto Bold" panose="020B0604020202020204" charset="0"/>
                <a:cs typeface="Times New Roman" panose="02020603050405020304" pitchFamily="18" charset="0"/>
              </a:rPr>
              <a:t>Head</a:t>
            </a:r>
            <a:r>
              <a:rPr lang="es-PA" sz="2800" dirty="0" smtClean="0">
                <a:latin typeface="Roboto Bold" panose="020B0604020202020204" charset="0"/>
                <a:ea typeface="Roboto Bold" panose="020B0604020202020204" charset="0"/>
                <a:cs typeface="Times New Roman" panose="02020603050405020304" pitchFamily="18" charset="0"/>
              </a:rPr>
              <a:t> </a:t>
            </a:r>
            <a:r>
              <a:rPr lang="es-PA" sz="2800" dirty="0">
                <a:latin typeface="Roboto Bold" panose="020B0604020202020204" charset="0"/>
                <a:ea typeface="Roboto Bold" panose="020B0604020202020204" charset="0"/>
                <a:cs typeface="Times New Roman" panose="02020603050405020304" pitchFamily="18" charset="0"/>
              </a:rPr>
              <a:t>es muy simple: se refiere al </a:t>
            </a:r>
            <a:r>
              <a:rPr lang="es-PA" sz="2800" dirty="0" err="1">
                <a:latin typeface="Roboto Bold" panose="020B0604020202020204" charset="0"/>
                <a:ea typeface="Roboto Bold" panose="020B0604020202020204" charset="0"/>
                <a:cs typeface="Times New Roman" panose="02020603050405020304" pitchFamily="18" charset="0"/>
              </a:rPr>
              <a:t>commit</a:t>
            </a:r>
            <a:r>
              <a:rPr lang="es-PA" sz="2800" dirty="0">
                <a:latin typeface="Roboto Bold" panose="020B0604020202020204" charset="0"/>
                <a:ea typeface="Roboto Bold" panose="020B0604020202020204" charset="0"/>
                <a:cs typeface="Times New Roman" panose="02020603050405020304" pitchFamily="18" charset="0"/>
              </a:rPr>
              <a:t> en el que está tu repositorio posicionado en cada momento.</a:t>
            </a:r>
            <a:endParaRPr lang="es-PA" sz="2800" dirty="0">
              <a:latin typeface="Roboto Bold" panose="020B0604020202020204" charset="0"/>
              <a:ea typeface="Roboto Bold" panose="020B0604020202020204" charset="0"/>
            </a:endParaRPr>
          </a:p>
        </p:txBody>
      </p:sp>
      <p:sp>
        <p:nvSpPr>
          <p:cNvPr id="14" name="CuadroTexto 13">
            <a:extLst>
              <a:ext uri="{FF2B5EF4-FFF2-40B4-BE49-F238E27FC236}">
                <a16:creationId xmlns:a16="http://schemas.microsoft.com/office/drawing/2014/main" id="{C0E2AB7B-E710-A41B-26D2-691B915FB9B7}"/>
              </a:ext>
            </a:extLst>
          </p:cNvPr>
          <p:cNvSpPr txBox="1"/>
          <p:nvPr/>
        </p:nvSpPr>
        <p:spPr>
          <a:xfrm>
            <a:off x="9130750" y="2095500"/>
            <a:ext cx="8527855" cy="6986528"/>
          </a:xfrm>
          <a:prstGeom prst="rect">
            <a:avLst/>
          </a:prstGeom>
          <a:noFill/>
        </p:spPr>
        <p:txBody>
          <a:bodyPr wrap="square">
            <a:spAutoFit/>
          </a:bodyPr>
          <a:lstStyle/>
          <a:p>
            <a:pPr algn="just"/>
            <a:r>
              <a:rPr lang="es-PA" sz="2800" dirty="0" err="1" smtClean="0">
                <a:solidFill>
                  <a:srgbClr val="FFC000"/>
                </a:solidFill>
                <a:latin typeface="Roboto Bold" panose="020B0604020202020204" charset="0"/>
                <a:ea typeface="Roboto Bold" panose="020B0604020202020204" charset="0"/>
              </a:rPr>
              <a:t>Origin</a:t>
            </a:r>
            <a:endParaRPr lang="es-PA" sz="2800" dirty="0" smtClean="0">
              <a:solidFill>
                <a:srgbClr val="FFC000"/>
              </a:solidFill>
              <a:latin typeface="Roboto Bold" panose="020B0604020202020204" charset="0"/>
              <a:ea typeface="Roboto Bold" panose="020B0604020202020204" charset="0"/>
            </a:endParaRPr>
          </a:p>
          <a:p>
            <a:pPr marL="342900" indent="-342900" algn="just">
              <a:buFont typeface="Arial" panose="020B0604020202020204" pitchFamily="34" charset="0"/>
              <a:buChar char="•"/>
            </a:pPr>
            <a:r>
              <a:rPr lang="es-PA" sz="2800" dirty="0">
                <a:latin typeface="Roboto Bold" panose="020B0604020202020204" charset="0"/>
                <a:ea typeface="Roboto Bold" panose="020B0604020202020204" charset="0"/>
              </a:rPr>
              <a:t>E</a:t>
            </a:r>
            <a:r>
              <a:rPr lang="es-PA" sz="2800" dirty="0" smtClean="0">
                <a:latin typeface="Roboto Bold" panose="020B0604020202020204" charset="0"/>
                <a:ea typeface="Roboto Bold" panose="020B0604020202020204" charset="0"/>
              </a:rPr>
              <a:t>s </a:t>
            </a:r>
            <a:r>
              <a:rPr lang="es-PA" sz="2800" dirty="0">
                <a:latin typeface="Roboto Bold" panose="020B0604020202020204" charset="0"/>
                <a:ea typeface="Roboto Bold" panose="020B0604020202020204" charset="0"/>
              </a:rPr>
              <a:t>simplemente el nombre predeterminado que recibe el repositorio remoto principal contra el que </a:t>
            </a:r>
            <a:r>
              <a:rPr lang="es-PA" sz="2800" dirty="0">
                <a:latin typeface="Roboto Bold" panose="020B0604020202020204" charset="0"/>
                <a:ea typeface="Roboto Bold" panose="020B0604020202020204" charset="0"/>
              </a:rPr>
              <a:t>trabajamos.</a:t>
            </a:r>
          </a:p>
          <a:p>
            <a:pPr algn="just"/>
            <a:endParaRPr lang="es-PA" sz="2800" dirty="0">
              <a:latin typeface="Roboto Bold" panose="020B0604020202020204" charset="0"/>
              <a:ea typeface="Roboto Bold" panose="020B0604020202020204" charset="0"/>
            </a:endParaRPr>
          </a:p>
          <a:p>
            <a:pPr algn="just"/>
            <a:r>
              <a:rPr lang="es-PA" sz="2800" dirty="0" err="1" smtClean="0">
                <a:solidFill>
                  <a:srgbClr val="FFC000"/>
                </a:solidFill>
                <a:latin typeface="Roboto Bold" panose="020B0604020202020204" charset="0"/>
                <a:ea typeface="Roboto Bold" panose="020B0604020202020204" charset="0"/>
              </a:rPr>
              <a:t>Main</a:t>
            </a:r>
            <a:r>
              <a:rPr lang="es-PA" sz="2800" dirty="0" smtClean="0">
                <a:solidFill>
                  <a:srgbClr val="FFC000"/>
                </a:solidFill>
                <a:latin typeface="Roboto Bold" panose="020B0604020202020204" charset="0"/>
                <a:ea typeface="Roboto Bold" panose="020B0604020202020204" charset="0"/>
              </a:rPr>
              <a:t> </a:t>
            </a:r>
          </a:p>
          <a:p>
            <a:pPr marL="342900" indent="-342900" algn="just">
              <a:buFont typeface="Arial" panose="020B0604020202020204" pitchFamily="34" charset="0"/>
              <a:buChar char="•"/>
            </a:pPr>
            <a:r>
              <a:rPr lang="es-PA" sz="2800" dirty="0">
                <a:latin typeface="Roboto Bold" panose="020B0604020202020204" charset="0"/>
                <a:ea typeface="Roboto Bold" panose="020B0604020202020204" charset="0"/>
              </a:rPr>
              <a:t>E</a:t>
            </a:r>
            <a:r>
              <a:rPr lang="es-PA" sz="2800" dirty="0" smtClean="0">
                <a:latin typeface="Roboto Bold" panose="020B0604020202020204" charset="0"/>
                <a:ea typeface="Roboto Bold" panose="020B0604020202020204" charset="0"/>
              </a:rPr>
              <a:t>xiste </a:t>
            </a:r>
            <a:r>
              <a:rPr lang="es-PA" sz="2800" dirty="0">
                <a:latin typeface="Roboto Bold" panose="020B0604020202020204" charset="0"/>
                <a:ea typeface="Roboto Bold" panose="020B0604020202020204" charset="0"/>
              </a:rPr>
              <a:t>una rama predeterminada que se crea automáticamente cuando se crea un repositorio que se llama rama </a:t>
            </a:r>
            <a:r>
              <a:rPr lang="es-PA" sz="2800" dirty="0" err="1" smtClean="0">
                <a:latin typeface="Roboto Bold" panose="020B0604020202020204" charset="0"/>
                <a:ea typeface="Roboto Bold" panose="020B0604020202020204" charset="0"/>
              </a:rPr>
              <a:t>main</a:t>
            </a:r>
            <a:r>
              <a:rPr lang="es-PA" sz="2800" dirty="0" smtClean="0">
                <a:latin typeface="Roboto Bold" panose="020B0604020202020204" charset="0"/>
                <a:ea typeface="Roboto Bold" panose="020B0604020202020204" charset="0"/>
              </a:rPr>
              <a:t>.</a:t>
            </a:r>
          </a:p>
          <a:p>
            <a:pPr marL="342900" indent="-342900" algn="just">
              <a:buFont typeface="Arial" panose="020B0604020202020204" pitchFamily="34" charset="0"/>
              <a:buChar char="•"/>
            </a:pPr>
            <a:r>
              <a:rPr lang="es-PA" sz="2800" dirty="0">
                <a:latin typeface="Roboto Bold" panose="020B0604020202020204" charset="0"/>
                <a:ea typeface="Roboto Bold" panose="020B0604020202020204" charset="0"/>
              </a:rPr>
              <a:t>Por regla general a </a:t>
            </a:r>
            <a:r>
              <a:rPr lang="es-PA" sz="2800" dirty="0" err="1">
                <a:latin typeface="Roboto Bold" panose="020B0604020202020204" charset="0"/>
                <a:ea typeface="Roboto Bold" panose="020B0604020202020204" charset="0"/>
              </a:rPr>
              <a:t>main</a:t>
            </a:r>
            <a:r>
              <a:rPr lang="es-PA" sz="2800" dirty="0">
                <a:latin typeface="Roboto Bold" panose="020B0604020202020204" charset="0"/>
                <a:ea typeface="Roboto Bold" panose="020B0604020202020204" charset="0"/>
              </a:rPr>
              <a:t> se la considera la rama principal y la raíz de la mayoría de las demás ramas</a:t>
            </a:r>
            <a:r>
              <a:rPr lang="es-PA" sz="2800" dirty="0" smtClean="0">
                <a:latin typeface="Roboto Bold" panose="020B0604020202020204" charset="0"/>
                <a:ea typeface="Roboto Bold" panose="020B0604020202020204" charset="0"/>
              </a:rPr>
              <a:t>.</a:t>
            </a:r>
          </a:p>
          <a:p>
            <a:pPr marL="342900" indent="-342900" algn="just">
              <a:buFont typeface="Arial" panose="020B0604020202020204" pitchFamily="34" charset="0"/>
              <a:buChar char="•"/>
            </a:pPr>
            <a:r>
              <a:rPr lang="es-PA" sz="2800" dirty="0">
                <a:latin typeface="Roboto Bold" panose="020B0604020202020204" charset="0"/>
                <a:ea typeface="Roboto Bold" panose="020B0604020202020204" charset="0"/>
              </a:rPr>
              <a:t>Lo más habitual es que para poder mezclar otra rama cualquiera con </a:t>
            </a:r>
            <a:r>
              <a:rPr lang="es-PA" sz="2800" dirty="0" err="1">
                <a:latin typeface="Roboto Bold" panose="020B0604020202020204" charset="0"/>
                <a:ea typeface="Roboto Bold" panose="020B0604020202020204" charset="0"/>
              </a:rPr>
              <a:t>main</a:t>
            </a:r>
            <a:r>
              <a:rPr lang="es-PA" sz="2800" dirty="0">
                <a:latin typeface="Roboto Bold" panose="020B0604020202020204" charset="0"/>
                <a:ea typeface="Roboto Bold" panose="020B0604020202020204" charset="0"/>
              </a:rPr>
              <a:t> haya que pedir permiso y que alguien lo revise todo antes de permitirlo. Es lo que se denomina un "</a:t>
            </a:r>
            <a:r>
              <a:rPr lang="es-PA" sz="2800" dirty="0" err="1">
                <a:latin typeface="Roboto Bold" panose="020B0604020202020204" charset="0"/>
                <a:ea typeface="Roboto Bold" panose="020B0604020202020204" charset="0"/>
              </a:rPr>
              <a:t>pull</a:t>
            </a:r>
            <a:r>
              <a:rPr lang="es-PA" sz="2800" dirty="0">
                <a:latin typeface="Roboto Bold" panose="020B0604020202020204" charset="0"/>
                <a:ea typeface="Roboto Bold" panose="020B0604020202020204" charset="0"/>
              </a:rPr>
              <a:t> </a:t>
            </a:r>
            <a:r>
              <a:rPr lang="es-PA" sz="2800" dirty="0" err="1">
                <a:latin typeface="Roboto Bold" panose="020B0604020202020204" charset="0"/>
                <a:ea typeface="Roboto Bold" panose="020B0604020202020204" charset="0"/>
              </a:rPr>
              <a:t>request</a:t>
            </a:r>
            <a:r>
              <a:rPr lang="es-PA" sz="2800" dirty="0">
                <a:latin typeface="Roboto Bold" panose="020B0604020202020204" charset="0"/>
                <a:ea typeface="Roboto Bold" panose="020B0604020202020204" charset="0"/>
              </a:rPr>
              <a:t>". </a:t>
            </a:r>
            <a:endParaRPr lang="es-PA" sz="2800" dirty="0">
              <a:latin typeface="Roboto Bold" panose="020B0604020202020204" charset="0"/>
              <a:ea typeface="Roboto Bold" panose="020B0604020202020204" charset="0"/>
            </a:endParaRPr>
          </a:p>
        </p:txBody>
      </p:sp>
    </p:spTree>
    <p:extLst>
      <p:ext uri="{BB962C8B-B14F-4D97-AF65-F5344CB8AC3E}">
        <p14:creationId xmlns:p14="http://schemas.microsoft.com/office/powerpoint/2010/main" val="32279473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6133917" y="9439275"/>
            <a:ext cx="6020166" cy="847725"/>
            <a:chOff x="0" y="0"/>
            <a:chExt cx="1453032" cy="204608"/>
          </a:xfrm>
        </p:grpSpPr>
        <p:sp>
          <p:nvSpPr>
            <p:cNvPr id="7" name="Freeform 7"/>
            <p:cNvSpPr/>
            <p:nvPr/>
          </p:nvSpPr>
          <p:spPr>
            <a:xfrm>
              <a:off x="0" y="0"/>
              <a:ext cx="1453032" cy="204608"/>
            </a:xfrm>
            <a:custGeom>
              <a:avLst/>
              <a:gdLst/>
              <a:ahLst/>
              <a:cxnLst/>
              <a:rect l="l" t="t" r="r" b="b"/>
              <a:pathLst>
                <a:path w="1453032" h="204608">
                  <a:moveTo>
                    <a:pt x="0" y="0"/>
                  </a:moveTo>
                  <a:lnTo>
                    <a:pt x="1453032" y="0"/>
                  </a:lnTo>
                  <a:lnTo>
                    <a:pt x="1453032" y="204608"/>
                  </a:lnTo>
                  <a:lnTo>
                    <a:pt x="0" y="204608"/>
                  </a:lnTo>
                  <a:close/>
                </a:path>
              </a:pathLst>
            </a:custGeom>
            <a:solidFill>
              <a:srgbClr val="49A5EF"/>
            </a:solidFill>
          </p:spPr>
          <p:txBody>
            <a:bodyPr/>
            <a:lstStyle/>
            <a:p>
              <a:endParaRPr lang="es-PA"/>
            </a:p>
          </p:txBody>
        </p:sp>
        <p:sp>
          <p:nvSpPr>
            <p:cNvPr id="8" name="TextBox 8"/>
            <p:cNvSpPr txBox="1"/>
            <p:nvPr/>
          </p:nvSpPr>
          <p:spPr>
            <a:xfrm>
              <a:off x="0" y="-38100"/>
              <a:ext cx="1453032" cy="242708"/>
            </a:xfrm>
            <a:prstGeom prst="rect">
              <a:avLst/>
            </a:prstGeom>
          </p:spPr>
          <p:txBody>
            <a:bodyPr lIns="50800" tIns="50800" rIns="50800" bIns="50800" rtlCol="0" anchor="ctr"/>
            <a:lstStyle/>
            <a:p>
              <a:pPr algn="ctr">
                <a:lnSpc>
                  <a:spcPts val="3360"/>
                </a:lnSpc>
              </a:pPr>
              <a:endParaRPr/>
            </a:p>
          </p:txBody>
        </p:sp>
      </p:grpSp>
      <p:grpSp>
        <p:nvGrpSpPr>
          <p:cNvPr id="9" name="Group 9"/>
          <p:cNvGrpSpPr/>
          <p:nvPr/>
        </p:nvGrpSpPr>
        <p:grpSpPr>
          <a:xfrm>
            <a:off x="0" y="9439275"/>
            <a:ext cx="6020166" cy="847725"/>
            <a:chOff x="0" y="0"/>
            <a:chExt cx="1453032" cy="204608"/>
          </a:xfrm>
        </p:grpSpPr>
        <p:sp>
          <p:nvSpPr>
            <p:cNvPr id="10" name="Freeform 10"/>
            <p:cNvSpPr/>
            <p:nvPr/>
          </p:nvSpPr>
          <p:spPr>
            <a:xfrm>
              <a:off x="0" y="0"/>
              <a:ext cx="1453032" cy="204608"/>
            </a:xfrm>
            <a:custGeom>
              <a:avLst/>
              <a:gdLst/>
              <a:ahLst/>
              <a:cxnLst/>
              <a:rect l="l" t="t" r="r" b="b"/>
              <a:pathLst>
                <a:path w="1453032" h="204608">
                  <a:moveTo>
                    <a:pt x="0" y="0"/>
                  </a:moveTo>
                  <a:lnTo>
                    <a:pt x="1453032" y="0"/>
                  </a:lnTo>
                  <a:lnTo>
                    <a:pt x="1453032" y="204608"/>
                  </a:lnTo>
                  <a:lnTo>
                    <a:pt x="0" y="204608"/>
                  </a:lnTo>
                  <a:close/>
                </a:path>
              </a:pathLst>
            </a:custGeom>
            <a:solidFill>
              <a:srgbClr val="8063E8"/>
            </a:solidFill>
            <a:ln cap="sq">
              <a:noFill/>
              <a:prstDash val="solid"/>
              <a:miter/>
            </a:ln>
          </p:spPr>
          <p:txBody>
            <a:bodyPr/>
            <a:lstStyle/>
            <a:p>
              <a:endParaRPr lang="es-PA"/>
            </a:p>
          </p:txBody>
        </p:sp>
        <p:sp>
          <p:nvSpPr>
            <p:cNvPr id="11" name="TextBox 11"/>
            <p:cNvSpPr txBox="1"/>
            <p:nvPr/>
          </p:nvSpPr>
          <p:spPr>
            <a:xfrm>
              <a:off x="0" y="-38100"/>
              <a:ext cx="1453032" cy="242708"/>
            </a:xfrm>
            <a:prstGeom prst="rect">
              <a:avLst/>
            </a:prstGeom>
          </p:spPr>
          <p:txBody>
            <a:bodyPr lIns="50800" tIns="50800" rIns="50800" bIns="50800" rtlCol="0" anchor="ctr"/>
            <a:lstStyle/>
            <a:p>
              <a:pPr marL="0" lvl="0" indent="0" algn="ctr">
                <a:lnSpc>
                  <a:spcPts val="3360"/>
                </a:lnSpc>
                <a:spcBef>
                  <a:spcPct val="0"/>
                </a:spcBef>
              </a:pPr>
              <a:endParaRPr/>
            </a:p>
          </p:txBody>
        </p:sp>
      </p:grpSp>
      <p:sp>
        <p:nvSpPr>
          <p:cNvPr id="12" name="Freeform 12"/>
          <p:cNvSpPr/>
          <p:nvPr/>
        </p:nvSpPr>
        <p:spPr>
          <a:xfrm>
            <a:off x="17259300" y="8521564"/>
            <a:ext cx="736736" cy="736736"/>
          </a:xfrm>
          <a:custGeom>
            <a:avLst/>
            <a:gdLst/>
            <a:ahLst/>
            <a:cxnLst/>
            <a:rect l="l" t="t" r="r" b="b"/>
            <a:pathLst>
              <a:path w="736736" h="736736">
                <a:moveTo>
                  <a:pt x="0" y="0"/>
                </a:moveTo>
                <a:lnTo>
                  <a:pt x="736736" y="0"/>
                </a:lnTo>
                <a:lnTo>
                  <a:pt x="736736" y="736736"/>
                </a:lnTo>
                <a:lnTo>
                  <a:pt x="0" y="736736"/>
                </a:lnTo>
                <a:lnTo>
                  <a:pt x="0" y="0"/>
                </a:lnTo>
                <a:close/>
              </a:path>
            </a:pathLst>
          </a:custGeom>
          <a:blipFill>
            <a:blip r:embed="rId2">
              <a:extLst>
                <a:ext uri="{96DAC541-7B7A-43D3-8B79-37D633B846F1}">
                  <asvg:svgBlip xmlns:asvg="http://schemas.microsoft.com/office/drawing/2016/SVG/main" xmlns="" r:embed="rId4"/>
                </a:ext>
              </a:extLst>
            </a:blip>
            <a:stretch>
              <a:fillRect/>
            </a:stretch>
          </a:blipFill>
        </p:spPr>
        <p:txBody>
          <a:bodyPr/>
          <a:lstStyle/>
          <a:p>
            <a:endParaRPr lang="es-PA"/>
          </a:p>
        </p:txBody>
      </p:sp>
      <p:sp>
        <p:nvSpPr>
          <p:cNvPr id="16" name="TextBox 16"/>
          <p:cNvSpPr txBox="1"/>
          <p:nvPr/>
        </p:nvSpPr>
        <p:spPr>
          <a:xfrm>
            <a:off x="1182229" y="5121829"/>
            <a:ext cx="3997703" cy="429605"/>
          </a:xfrm>
          <a:prstGeom prst="rect">
            <a:avLst/>
          </a:prstGeom>
        </p:spPr>
        <p:txBody>
          <a:bodyPr lIns="0" tIns="0" rIns="0" bIns="0" rtlCol="0" anchor="t">
            <a:spAutoFit/>
          </a:bodyPr>
          <a:lstStyle/>
          <a:p>
            <a:pPr algn="ctr">
              <a:lnSpc>
                <a:spcPts val="3639"/>
              </a:lnSpc>
            </a:pPr>
            <a:r>
              <a:rPr lang="en-US" sz="2599" dirty="0" smtClean="0">
                <a:solidFill>
                  <a:srgbClr val="120052"/>
                </a:solidFill>
                <a:latin typeface="Roboto Bold"/>
                <a:ea typeface="Roboto Bold"/>
                <a:cs typeface="Roboto Bold"/>
                <a:sym typeface="Roboto Bold"/>
              </a:rPr>
              <a:t>¿</a:t>
            </a:r>
            <a:r>
              <a:rPr lang="en-US" sz="2599" dirty="0" err="1" smtClean="0">
                <a:solidFill>
                  <a:srgbClr val="120052"/>
                </a:solidFill>
                <a:latin typeface="Roboto Bold"/>
                <a:ea typeface="Roboto Bold"/>
                <a:cs typeface="Roboto Bold"/>
                <a:sym typeface="Roboto Bold"/>
              </a:rPr>
              <a:t>Qué</a:t>
            </a:r>
            <a:r>
              <a:rPr lang="en-US" sz="2599" dirty="0" smtClean="0">
                <a:solidFill>
                  <a:srgbClr val="120052"/>
                </a:solidFill>
                <a:latin typeface="Roboto Bold"/>
                <a:ea typeface="Roboto Bold"/>
                <a:cs typeface="Roboto Bold"/>
                <a:sym typeface="Roboto Bold"/>
              </a:rPr>
              <a:t> </a:t>
            </a:r>
            <a:r>
              <a:rPr lang="en-US" sz="2599" dirty="0" err="1" smtClean="0">
                <a:solidFill>
                  <a:srgbClr val="120052"/>
                </a:solidFill>
                <a:latin typeface="Roboto Bold"/>
                <a:ea typeface="Roboto Bold"/>
                <a:cs typeface="Roboto Bold"/>
                <a:sym typeface="Roboto Bold"/>
              </a:rPr>
              <a:t>es</a:t>
            </a:r>
            <a:r>
              <a:rPr lang="en-US" sz="2599" dirty="0" smtClean="0">
                <a:solidFill>
                  <a:srgbClr val="120052"/>
                </a:solidFill>
                <a:latin typeface="Roboto Bold"/>
                <a:ea typeface="Roboto Bold"/>
                <a:cs typeface="Roboto Bold"/>
                <a:sym typeface="Roboto Bold"/>
              </a:rPr>
              <a:t> </a:t>
            </a:r>
            <a:r>
              <a:rPr lang="en-US" sz="2599" dirty="0" err="1" smtClean="0">
                <a:solidFill>
                  <a:srgbClr val="120052"/>
                </a:solidFill>
                <a:latin typeface="Roboto Bold"/>
                <a:ea typeface="Roboto Bold"/>
                <a:cs typeface="Roboto Bold"/>
                <a:sym typeface="Roboto Bold"/>
              </a:rPr>
              <a:t>una</a:t>
            </a:r>
            <a:r>
              <a:rPr lang="en-US" sz="2599" dirty="0" smtClean="0">
                <a:solidFill>
                  <a:srgbClr val="120052"/>
                </a:solidFill>
                <a:latin typeface="Roboto Bold"/>
                <a:ea typeface="Roboto Bold"/>
                <a:cs typeface="Roboto Bold"/>
                <a:sym typeface="Roboto Bold"/>
              </a:rPr>
              <a:t> </a:t>
            </a:r>
            <a:r>
              <a:rPr lang="en-US" sz="2599" dirty="0" err="1" smtClean="0">
                <a:solidFill>
                  <a:srgbClr val="120052"/>
                </a:solidFill>
                <a:latin typeface="Roboto Bold"/>
                <a:ea typeface="Roboto Bold"/>
                <a:cs typeface="Roboto Bold"/>
                <a:sym typeface="Roboto Bold"/>
              </a:rPr>
              <a:t>rama</a:t>
            </a:r>
            <a:r>
              <a:rPr lang="en-US" sz="2599" dirty="0" smtClean="0">
                <a:solidFill>
                  <a:srgbClr val="120052"/>
                </a:solidFill>
                <a:latin typeface="Roboto Bold"/>
                <a:ea typeface="Roboto Bold"/>
                <a:cs typeface="Roboto Bold"/>
                <a:sym typeface="Roboto Bold"/>
              </a:rPr>
              <a:t>?</a:t>
            </a:r>
            <a:endParaRPr lang="en-US" sz="2599" dirty="0">
              <a:solidFill>
                <a:srgbClr val="120052"/>
              </a:solidFill>
              <a:latin typeface="Roboto Bold"/>
              <a:ea typeface="Roboto Bold"/>
              <a:cs typeface="Roboto Bold"/>
              <a:sym typeface="Roboto Bold"/>
            </a:endParaRPr>
          </a:p>
        </p:txBody>
      </p:sp>
      <p:sp>
        <p:nvSpPr>
          <p:cNvPr id="17" name="TextBox 17"/>
          <p:cNvSpPr txBox="1"/>
          <p:nvPr/>
        </p:nvSpPr>
        <p:spPr>
          <a:xfrm>
            <a:off x="457200" y="3801118"/>
            <a:ext cx="3352800" cy="1009650"/>
          </a:xfrm>
          <a:prstGeom prst="rect">
            <a:avLst/>
          </a:prstGeom>
        </p:spPr>
        <p:txBody>
          <a:bodyPr wrap="square" lIns="0" tIns="0" rIns="0" bIns="0" rtlCol="0" anchor="t">
            <a:spAutoFit/>
          </a:bodyPr>
          <a:lstStyle/>
          <a:p>
            <a:pPr algn="ctr">
              <a:lnSpc>
                <a:spcPts val="7920"/>
              </a:lnSpc>
            </a:pPr>
            <a:r>
              <a:rPr lang="en-US" sz="6600" dirty="0" err="1" smtClean="0">
                <a:solidFill>
                  <a:srgbClr val="120052"/>
                </a:solidFill>
                <a:latin typeface="Roboto Bold"/>
                <a:ea typeface="Roboto Bold"/>
                <a:cs typeface="Roboto Bold"/>
                <a:sym typeface="Roboto Bold"/>
              </a:rPr>
              <a:t>Ramas</a:t>
            </a:r>
            <a:endParaRPr lang="en-US" sz="6600" dirty="0">
              <a:solidFill>
                <a:srgbClr val="120052"/>
              </a:solidFill>
              <a:latin typeface="Roboto Bold"/>
              <a:ea typeface="Roboto Bold"/>
              <a:cs typeface="Roboto Bold"/>
              <a:sym typeface="Roboto Bold"/>
            </a:endParaRPr>
          </a:p>
        </p:txBody>
      </p:sp>
      <p:sp>
        <p:nvSpPr>
          <p:cNvPr id="18" name="TextBox 18"/>
          <p:cNvSpPr txBox="1"/>
          <p:nvPr/>
        </p:nvSpPr>
        <p:spPr>
          <a:xfrm>
            <a:off x="7202024" y="5145368"/>
            <a:ext cx="3997703" cy="429605"/>
          </a:xfrm>
          <a:prstGeom prst="rect">
            <a:avLst/>
          </a:prstGeom>
        </p:spPr>
        <p:txBody>
          <a:bodyPr lIns="0" tIns="0" rIns="0" bIns="0" rtlCol="0" anchor="t">
            <a:spAutoFit/>
          </a:bodyPr>
          <a:lstStyle/>
          <a:p>
            <a:pPr algn="ctr">
              <a:lnSpc>
                <a:spcPts val="3639"/>
              </a:lnSpc>
            </a:pPr>
            <a:r>
              <a:rPr lang="en-US" sz="2599" dirty="0" err="1" smtClean="0">
                <a:solidFill>
                  <a:srgbClr val="120052"/>
                </a:solidFill>
                <a:latin typeface="Roboto Bold"/>
                <a:ea typeface="Roboto Bold"/>
                <a:cs typeface="Roboto Bold"/>
                <a:sym typeface="Roboto Bold"/>
              </a:rPr>
              <a:t>Crear</a:t>
            </a:r>
            <a:r>
              <a:rPr lang="en-US" sz="2599" dirty="0" smtClean="0">
                <a:solidFill>
                  <a:srgbClr val="120052"/>
                </a:solidFill>
                <a:latin typeface="Roboto Bold"/>
                <a:ea typeface="Roboto Bold"/>
                <a:cs typeface="Roboto Bold"/>
                <a:sym typeface="Roboto Bold"/>
              </a:rPr>
              <a:t> y </a:t>
            </a:r>
            <a:r>
              <a:rPr lang="en-US" sz="2599" dirty="0" err="1" smtClean="0">
                <a:solidFill>
                  <a:srgbClr val="120052"/>
                </a:solidFill>
                <a:latin typeface="Roboto Bold"/>
                <a:ea typeface="Roboto Bold"/>
                <a:cs typeface="Roboto Bold"/>
                <a:sym typeface="Roboto Bold"/>
              </a:rPr>
              <a:t>Cambiar</a:t>
            </a:r>
            <a:r>
              <a:rPr lang="en-US" sz="2599" dirty="0" smtClean="0">
                <a:solidFill>
                  <a:srgbClr val="120052"/>
                </a:solidFill>
                <a:latin typeface="Roboto Bold"/>
                <a:ea typeface="Roboto Bold"/>
                <a:cs typeface="Roboto Bold"/>
                <a:sym typeface="Roboto Bold"/>
              </a:rPr>
              <a:t> de </a:t>
            </a:r>
            <a:r>
              <a:rPr lang="en-US" sz="2599" dirty="0" err="1" smtClean="0">
                <a:solidFill>
                  <a:srgbClr val="120052"/>
                </a:solidFill>
                <a:latin typeface="Roboto Bold"/>
                <a:ea typeface="Roboto Bold"/>
                <a:cs typeface="Roboto Bold"/>
                <a:sym typeface="Roboto Bold"/>
              </a:rPr>
              <a:t>rama</a:t>
            </a:r>
            <a:endParaRPr lang="en-US" sz="2599" dirty="0">
              <a:solidFill>
                <a:srgbClr val="120052"/>
              </a:solidFill>
              <a:latin typeface="Roboto Bold"/>
              <a:ea typeface="Roboto Bold"/>
              <a:cs typeface="Roboto Bold"/>
              <a:sym typeface="Roboto Bold"/>
            </a:endParaRPr>
          </a:p>
        </p:txBody>
      </p:sp>
      <p:sp>
        <p:nvSpPr>
          <p:cNvPr id="19" name="TextBox 19"/>
          <p:cNvSpPr txBox="1"/>
          <p:nvPr/>
        </p:nvSpPr>
        <p:spPr>
          <a:xfrm>
            <a:off x="13050695" y="5145368"/>
            <a:ext cx="4454443" cy="923330"/>
          </a:xfrm>
          <a:prstGeom prst="rect">
            <a:avLst/>
          </a:prstGeom>
        </p:spPr>
        <p:txBody>
          <a:bodyPr lIns="0" tIns="0" rIns="0" bIns="0" rtlCol="0" anchor="t">
            <a:spAutoFit/>
          </a:bodyPr>
          <a:lstStyle/>
          <a:p>
            <a:pPr algn="ctr">
              <a:lnSpc>
                <a:spcPts val="3639"/>
              </a:lnSpc>
            </a:pPr>
            <a:r>
              <a:rPr lang="en-US" sz="2599" dirty="0" err="1" smtClean="0">
                <a:solidFill>
                  <a:srgbClr val="120052"/>
                </a:solidFill>
                <a:latin typeface="Roboto Bold"/>
                <a:ea typeface="Roboto Bold"/>
                <a:cs typeface="Roboto Bold"/>
                <a:sym typeface="Roboto Bold"/>
              </a:rPr>
              <a:t>Procedimientos</a:t>
            </a:r>
            <a:r>
              <a:rPr lang="en-US" sz="2599" dirty="0" smtClean="0">
                <a:solidFill>
                  <a:srgbClr val="120052"/>
                </a:solidFill>
                <a:latin typeface="Roboto Bold"/>
                <a:ea typeface="Roboto Bold"/>
                <a:cs typeface="Roboto Bold"/>
                <a:sym typeface="Roboto Bold"/>
              </a:rPr>
              <a:t> </a:t>
            </a:r>
            <a:r>
              <a:rPr lang="en-US" sz="2599" dirty="0" err="1" smtClean="0">
                <a:solidFill>
                  <a:srgbClr val="120052"/>
                </a:solidFill>
                <a:latin typeface="Roboto Bold"/>
                <a:ea typeface="Roboto Bold"/>
                <a:cs typeface="Roboto Bold"/>
                <a:sym typeface="Roboto Bold"/>
              </a:rPr>
              <a:t>básicos</a:t>
            </a:r>
            <a:r>
              <a:rPr lang="en-US" sz="2599" dirty="0" smtClean="0">
                <a:solidFill>
                  <a:srgbClr val="120052"/>
                </a:solidFill>
                <a:latin typeface="Roboto Bold"/>
                <a:ea typeface="Roboto Bold"/>
                <a:cs typeface="Roboto Bold"/>
                <a:sym typeface="Roboto Bold"/>
              </a:rPr>
              <a:t> para </a:t>
            </a:r>
            <a:r>
              <a:rPr lang="en-US" sz="2599" dirty="0" err="1" smtClean="0">
                <a:solidFill>
                  <a:srgbClr val="120052"/>
                </a:solidFill>
                <a:latin typeface="Roboto Bold"/>
                <a:ea typeface="Roboto Bold"/>
                <a:cs typeface="Roboto Bold"/>
                <a:sym typeface="Roboto Bold"/>
              </a:rPr>
              <a:t>ramificar</a:t>
            </a:r>
            <a:r>
              <a:rPr lang="en-US" sz="2599" dirty="0" smtClean="0">
                <a:solidFill>
                  <a:srgbClr val="120052"/>
                </a:solidFill>
                <a:latin typeface="Roboto Bold"/>
                <a:ea typeface="Roboto Bold"/>
                <a:cs typeface="Roboto Bold"/>
                <a:sym typeface="Roboto Bold"/>
              </a:rPr>
              <a:t> y </a:t>
            </a:r>
            <a:r>
              <a:rPr lang="en-US" sz="2599" dirty="0" err="1" smtClean="0">
                <a:solidFill>
                  <a:srgbClr val="120052"/>
                </a:solidFill>
                <a:latin typeface="Roboto Bold"/>
                <a:ea typeface="Roboto Bold"/>
                <a:cs typeface="Roboto Bold"/>
                <a:sym typeface="Roboto Bold"/>
              </a:rPr>
              <a:t>fusionar</a:t>
            </a:r>
            <a:endParaRPr lang="en-US" sz="2599" dirty="0">
              <a:solidFill>
                <a:srgbClr val="120052"/>
              </a:solidFill>
              <a:latin typeface="Roboto Bold"/>
              <a:ea typeface="Roboto Bold"/>
              <a:cs typeface="Roboto Bold"/>
              <a:sym typeface="Roboto Bold"/>
            </a:endParaRPr>
          </a:p>
        </p:txBody>
      </p:sp>
      <p:sp>
        <p:nvSpPr>
          <p:cNvPr id="20" name="TextBox 10"/>
          <p:cNvSpPr txBox="1"/>
          <p:nvPr/>
        </p:nvSpPr>
        <p:spPr>
          <a:xfrm>
            <a:off x="4281055" y="3789232"/>
            <a:ext cx="11359636" cy="1086964"/>
          </a:xfrm>
          <a:prstGeom prst="rect">
            <a:avLst/>
          </a:prstGeom>
        </p:spPr>
        <p:txBody>
          <a:bodyPr lIns="0" tIns="0" rIns="0" bIns="0" rtlCol="0" anchor="t">
            <a:spAutoFit/>
          </a:bodyPr>
          <a:lstStyle/>
          <a:p>
            <a:pPr algn="just">
              <a:lnSpc>
                <a:spcPts val="4397"/>
              </a:lnSpc>
            </a:pPr>
            <a:r>
              <a:rPr lang="es-PA" sz="2800" dirty="0">
                <a:solidFill>
                  <a:srgbClr val="101010"/>
                </a:solidFill>
                <a:latin typeface="Montserrat"/>
                <a:ea typeface="Montserrat"/>
                <a:cs typeface="Montserrat"/>
                <a:sym typeface="Montserrat"/>
              </a:rPr>
              <a:t>Algunas personas resaltan que uno de los puntos más fuertes de </a:t>
            </a:r>
            <a:r>
              <a:rPr lang="es-PA" sz="2800" dirty="0" err="1">
                <a:solidFill>
                  <a:srgbClr val="101010"/>
                </a:solidFill>
                <a:latin typeface="Montserrat"/>
                <a:ea typeface="Montserrat"/>
                <a:cs typeface="Montserrat"/>
                <a:sym typeface="Montserrat"/>
              </a:rPr>
              <a:t>Git</a:t>
            </a:r>
            <a:r>
              <a:rPr lang="es-PA" sz="2800" dirty="0">
                <a:solidFill>
                  <a:srgbClr val="101010"/>
                </a:solidFill>
                <a:latin typeface="Montserrat"/>
                <a:ea typeface="Montserrat"/>
                <a:cs typeface="Montserrat"/>
                <a:sym typeface="Montserrat"/>
              </a:rPr>
              <a:t> es su sistema de </a:t>
            </a:r>
            <a:r>
              <a:rPr lang="es-PA" sz="2800" dirty="0" smtClean="0">
                <a:solidFill>
                  <a:srgbClr val="101010"/>
                </a:solidFill>
                <a:latin typeface="Montserrat"/>
                <a:ea typeface="Montserrat"/>
                <a:cs typeface="Montserrat"/>
                <a:sym typeface="Montserrat"/>
              </a:rPr>
              <a:t>ramificaciones</a:t>
            </a:r>
            <a:r>
              <a:rPr lang="en-US" sz="2800" dirty="0" smtClean="0">
                <a:solidFill>
                  <a:srgbClr val="101010"/>
                </a:solidFill>
                <a:latin typeface="Montserrat"/>
                <a:ea typeface="Montserrat"/>
                <a:cs typeface="Montserrat"/>
                <a:sym typeface="Montserrat"/>
              </a:rPr>
              <a:t>.</a:t>
            </a:r>
            <a:endParaRPr lang="en-US" sz="2800" dirty="0">
              <a:solidFill>
                <a:srgbClr val="101010"/>
              </a:solidFill>
              <a:latin typeface="Montserrat"/>
              <a:ea typeface="Montserrat"/>
              <a:cs typeface="Montserrat"/>
              <a:sym typeface="Montserrat"/>
            </a:endParaRPr>
          </a:p>
        </p:txBody>
      </p:sp>
      <p:sp>
        <p:nvSpPr>
          <p:cNvPr id="21" name="Abrir llave 20"/>
          <p:cNvSpPr/>
          <p:nvPr/>
        </p:nvSpPr>
        <p:spPr>
          <a:xfrm>
            <a:off x="3733800" y="3800743"/>
            <a:ext cx="533400" cy="1232196"/>
          </a:xfrm>
          <a:prstGeom prst="leftBrace">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A"/>
          </a:p>
        </p:txBody>
      </p:sp>
      <p:pic>
        <p:nvPicPr>
          <p:cNvPr id="22" name="Picture 1" descr="A diagram of a project&#10;&#10;Description automatically generated"/>
          <p:cNvPicPr/>
          <p:nvPr/>
        </p:nvPicPr>
        <p:blipFill>
          <a:blip r:embed="rId5"/>
          <a:stretch>
            <a:fillRect/>
          </a:stretch>
        </p:blipFill>
        <p:spPr>
          <a:xfrm>
            <a:off x="369349" y="5919097"/>
            <a:ext cx="5678170" cy="2994660"/>
          </a:xfrm>
          <a:prstGeom prst="rect">
            <a:avLst/>
          </a:prstGeom>
        </p:spPr>
      </p:pic>
      <p:sp>
        <p:nvSpPr>
          <p:cNvPr id="23" name="Rectángulo 22"/>
          <p:cNvSpPr/>
          <p:nvPr/>
        </p:nvSpPr>
        <p:spPr>
          <a:xfrm>
            <a:off x="341996" y="9401472"/>
            <a:ext cx="5219148" cy="923330"/>
          </a:xfrm>
          <a:prstGeom prst="rect">
            <a:avLst/>
          </a:prstGeom>
        </p:spPr>
        <p:txBody>
          <a:bodyPr wrap="square">
            <a:spAutoFit/>
          </a:bodyPr>
          <a:lstStyle/>
          <a:p>
            <a:pPr algn="just"/>
            <a:r>
              <a:rPr lang="es-PA" dirty="0">
                <a:solidFill>
                  <a:schemeClr val="bg1"/>
                </a:solidFill>
                <a:latin typeface="Montserrat"/>
                <a:ea typeface="Montserrat"/>
                <a:cs typeface="Montserrat"/>
              </a:rPr>
              <a:t>Cuando creas una confirmación con el comando </a:t>
            </a:r>
            <a:r>
              <a:rPr lang="es-PA" dirty="0" err="1">
                <a:solidFill>
                  <a:schemeClr val="bg1"/>
                </a:solidFill>
                <a:latin typeface="Montserrat"/>
                <a:ea typeface="Montserrat"/>
                <a:cs typeface="Montserrat"/>
              </a:rPr>
              <a:t>git</a:t>
            </a:r>
            <a:r>
              <a:rPr lang="es-PA" dirty="0">
                <a:solidFill>
                  <a:schemeClr val="bg1"/>
                </a:solidFill>
                <a:latin typeface="Montserrat"/>
                <a:ea typeface="Montserrat"/>
                <a:cs typeface="Montserrat"/>
              </a:rPr>
              <a:t> </a:t>
            </a:r>
            <a:r>
              <a:rPr lang="es-PA" dirty="0" err="1">
                <a:solidFill>
                  <a:schemeClr val="bg1"/>
                </a:solidFill>
                <a:latin typeface="Montserrat"/>
                <a:ea typeface="Montserrat"/>
                <a:cs typeface="Montserrat"/>
              </a:rPr>
              <a:t>commit</a:t>
            </a:r>
            <a:r>
              <a:rPr lang="es-PA" dirty="0">
                <a:solidFill>
                  <a:schemeClr val="bg1"/>
                </a:solidFill>
                <a:latin typeface="Montserrat"/>
                <a:ea typeface="Montserrat"/>
                <a:cs typeface="Montserrat"/>
              </a:rPr>
              <a:t>, </a:t>
            </a:r>
            <a:r>
              <a:rPr lang="es-PA" dirty="0" err="1">
                <a:solidFill>
                  <a:schemeClr val="bg1"/>
                </a:solidFill>
                <a:latin typeface="Montserrat"/>
                <a:ea typeface="Montserrat"/>
                <a:cs typeface="Montserrat"/>
              </a:rPr>
              <a:t>Git</a:t>
            </a:r>
            <a:r>
              <a:rPr lang="es-PA" dirty="0">
                <a:solidFill>
                  <a:schemeClr val="bg1"/>
                </a:solidFill>
                <a:latin typeface="Montserrat"/>
                <a:ea typeface="Montserrat"/>
                <a:cs typeface="Montserrat"/>
              </a:rPr>
              <a:t> realiza sumas de control de cada </a:t>
            </a:r>
            <a:r>
              <a:rPr lang="es-PA" dirty="0" smtClean="0">
                <a:solidFill>
                  <a:schemeClr val="bg1"/>
                </a:solidFill>
                <a:latin typeface="Montserrat"/>
                <a:ea typeface="Montserrat"/>
                <a:cs typeface="Montserrat"/>
              </a:rPr>
              <a:t>subdirectorio. </a:t>
            </a:r>
            <a:endParaRPr lang="es-PA" dirty="0">
              <a:solidFill>
                <a:schemeClr val="bg1"/>
              </a:solidFill>
              <a:latin typeface="Montserrat"/>
              <a:ea typeface="Montserrat"/>
              <a:cs typeface="Montserrat"/>
            </a:endParaRPr>
          </a:p>
        </p:txBody>
      </p:sp>
      <p:pic>
        <p:nvPicPr>
          <p:cNvPr id="24" name="Picture 1" descr="A diagram of a number of squares&#10;&#10;Description automatically generated with medium confidence"/>
          <p:cNvPicPr/>
          <p:nvPr/>
        </p:nvPicPr>
        <p:blipFill>
          <a:blip r:embed="rId6"/>
          <a:stretch>
            <a:fillRect/>
          </a:stretch>
        </p:blipFill>
        <p:spPr>
          <a:xfrm>
            <a:off x="6526937" y="6045502"/>
            <a:ext cx="5158698" cy="2702250"/>
          </a:xfrm>
          <a:prstGeom prst="rect">
            <a:avLst/>
          </a:prstGeom>
        </p:spPr>
      </p:pic>
      <p:sp>
        <p:nvSpPr>
          <p:cNvPr id="25" name="Rectángulo 24"/>
          <p:cNvSpPr/>
          <p:nvPr/>
        </p:nvSpPr>
        <p:spPr>
          <a:xfrm>
            <a:off x="6133918" y="9451146"/>
            <a:ext cx="6133916" cy="646331"/>
          </a:xfrm>
          <a:prstGeom prst="rect">
            <a:avLst/>
          </a:prstGeom>
        </p:spPr>
        <p:txBody>
          <a:bodyPr wrap="square">
            <a:spAutoFit/>
          </a:bodyPr>
          <a:lstStyle/>
          <a:p>
            <a:pPr algn="just"/>
            <a:r>
              <a:rPr lang="es-PA" dirty="0">
                <a:solidFill>
                  <a:schemeClr val="bg1"/>
                </a:solidFill>
                <a:latin typeface="Montserrat"/>
                <a:ea typeface="Montserrat"/>
                <a:cs typeface="Montserrat"/>
              </a:rPr>
              <a:t>¿Qué sucede cuando creas una nueva rama</a:t>
            </a:r>
            <a:r>
              <a:rPr lang="es-PA" dirty="0" smtClean="0">
                <a:solidFill>
                  <a:schemeClr val="bg1"/>
                </a:solidFill>
                <a:latin typeface="Montserrat"/>
                <a:ea typeface="Montserrat"/>
                <a:cs typeface="Montserrat"/>
              </a:rPr>
              <a:t>?</a:t>
            </a:r>
          </a:p>
          <a:p>
            <a:pPr algn="just"/>
            <a:r>
              <a:rPr lang="es-PA" dirty="0" smtClean="0">
                <a:solidFill>
                  <a:schemeClr val="bg1"/>
                </a:solidFill>
                <a:latin typeface="Montserrat"/>
                <a:ea typeface="Montserrat"/>
                <a:cs typeface="Montserrat"/>
              </a:rPr>
              <a:t>Comandos $</a:t>
            </a:r>
            <a:r>
              <a:rPr lang="es-PA" dirty="0" err="1" smtClean="0">
                <a:solidFill>
                  <a:schemeClr val="bg1"/>
                </a:solidFill>
                <a:latin typeface="Montserrat"/>
                <a:ea typeface="Montserrat"/>
                <a:cs typeface="Montserrat"/>
              </a:rPr>
              <a:t>gitbranch</a:t>
            </a:r>
            <a:r>
              <a:rPr lang="es-PA" dirty="0" smtClean="0">
                <a:solidFill>
                  <a:schemeClr val="bg1"/>
                </a:solidFill>
                <a:latin typeface="Montserrat"/>
                <a:ea typeface="Montserrat"/>
                <a:cs typeface="Montserrat"/>
              </a:rPr>
              <a:t>, $</a:t>
            </a:r>
            <a:r>
              <a:rPr lang="es-PA" dirty="0" err="1" smtClean="0">
                <a:solidFill>
                  <a:schemeClr val="bg1"/>
                </a:solidFill>
                <a:latin typeface="Montserrat"/>
                <a:ea typeface="Montserrat"/>
                <a:cs typeface="Montserrat"/>
              </a:rPr>
              <a:t>decorate</a:t>
            </a:r>
            <a:r>
              <a:rPr lang="es-PA" dirty="0" smtClean="0">
                <a:solidFill>
                  <a:schemeClr val="bg1"/>
                </a:solidFill>
                <a:latin typeface="Montserrat"/>
                <a:ea typeface="Montserrat"/>
                <a:cs typeface="Montserrat"/>
              </a:rPr>
              <a:t> y $</a:t>
            </a:r>
            <a:r>
              <a:rPr lang="es-PA" dirty="0" err="1" smtClean="0">
                <a:solidFill>
                  <a:schemeClr val="bg1"/>
                </a:solidFill>
                <a:latin typeface="Montserrat"/>
                <a:ea typeface="Montserrat"/>
                <a:cs typeface="Montserrat"/>
              </a:rPr>
              <a:t>git</a:t>
            </a:r>
            <a:r>
              <a:rPr lang="es-PA" dirty="0" smtClean="0">
                <a:solidFill>
                  <a:schemeClr val="bg1"/>
                </a:solidFill>
                <a:latin typeface="Montserrat"/>
                <a:ea typeface="Montserrat"/>
                <a:cs typeface="Montserrat"/>
              </a:rPr>
              <a:t> </a:t>
            </a:r>
            <a:r>
              <a:rPr lang="es-PA" dirty="0" err="1" smtClean="0">
                <a:solidFill>
                  <a:schemeClr val="bg1"/>
                </a:solidFill>
                <a:latin typeface="Montserrat"/>
                <a:ea typeface="Montserrat"/>
                <a:cs typeface="Montserrat"/>
              </a:rPr>
              <a:t>checkout</a:t>
            </a:r>
            <a:endParaRPr lang="es-PA" dirty="0">
              <a:solidFill>
                <a:schemeClr val="bg1"/>
              </a:solidFill>
              <a:latin typeface="Montserrat"/>
              <a:ea typeface="Montserrat"/>
              <a:cs typeface="Montserrat"/>
            </a:endParaRPr>
          </a:p>
        </p:txBody>
      </p:sp>
      <p:sp>
        <p:nvSpPr>
          <p:cNvPr id="26" name="TextBox 34"/>
          <p:cNvSpPr txBox="1"/>
          <p:nvPr/>
        </p:nvSpPr>
        <p:spPr>
          <a:xfrm>
            <a:off x="12381586" y="5900514"/>
            <a:ext cx="5791200" cy="4129336"/>
          </a:xfrm>
          <a:prstGeom prst="rect">
            <a:avLst/>
          </a:prstGeom>
        </p:spPr>
        <p:txBody>
          <a:bodyPr wrap="square" lIns="0" tIns="0" rIns="0" bIns="0" rtlCol="0" anchor="t">
            <a:spAutoFit/>
          </a:bodyPr>
          <a:lstStyle/>
          <a:p>
            <a:pPr lvl="0">
              <a:lnSpc>
                <a:spcPts val="2311"/>
              </a:lnSpc>
              <a:spcBef>
                <a:spcPct val="0"/>
              </a:spcBef>
            </a:pPr>
            <a:endParaRPr lang="en-US" sz="1600" dirty="0" smtClean="0">
              <a:solidFill>
                <a:srgbClr val="101010"/>
              </a:solidFill>
              <a:latin typeface="Montserrat"/>
              <a:ea typeface="Montserrat"/>
              <a:cs typeface="Montserrat"/>
              <a:sym typeface="Montserrat"/>
            </a:endParaRPr>
          </a:p>
          <a:p>
            <a:pPr marL="342900" lvl="0" indent="-342900">
              <a:lnSpc>
                <a:spcPts val="2311"/>
              </a:lnSpc>
              <a:spcBef>
                <a:spcPct val="0"/>
              </a:spcBef>
              <a:buFont typeface="+mj-lt"/>
              <a:buAutoNum type="arabicPeriod"/>
            </a:pPr>
            <a:r>
              <a:rPr lang="es-PA" sz="1600" dirty="0" smtClean="0">
                <a:solidFill>
                  <a:srgbClr val="101010"/>
                </a:solidFill>
                <a:latin typeface="Montserrat"/>
                <a:ea typeface="Montserrat"/>
                <a:cs typeface="Montserrat"/>
                <a:sym typeface="Montserrat"/>
              </a:rPr>
              <a:t>Trabajas </a:t>
            </a:r>
            <a:r>
              <a:rPr lang="es-PA" sz="1600" dirty="0">
                <a:solidFill>
                  <a:srgbClr val="101010"/>
                </a:solidFill>
                <a:latin typeface="Montserrat"/>
                <a:ea typeface="Montserrat"/>
                <a:cs typeface="Montserrat"/>
                <a:sym typeface="Montserrat"/>
              </a:rPr>
              <a:t>en un sitio web.</a:t>
            </a:r>
          </a:p>
          <a:p>
            <a:pPr marL="342900" lvl="0" indent="-342900">
              <a:lnSpc>
                <a:spcPts val="2311"/>
              </a:lnSpc>
              <a:spcBef>
                <a:spcPct val="0"/>
              </a:spcBef>
              <a:buFont typeface="+mj-lt"/>
              <a:buAutoNum type="arabicPeriod"/>
            </a:pPr>
            <a:r>
              <a:rPr lang="es-PA" sz="1600" dirty="0" smtClean="0">
                <a:solidFill>
                  <a:srgbClr val="101010"/>
                </a:solidFill>
                <a:latin typeface="Montserrat"/>
                <a:ea typeface="Montserrat"/>
                <a:cs typeface="Montserrat"/>
                <a:sym typeface="Montserrat"/>
              </a:rPr>
              <a:t>Creas </a:t>
            </a:r>
            <a:r>
              <a:rPr lang="es-PA" sz="1600" dirty="0">
                <a:solidFill>
                  <a:srgbClr val="101010"/>
                </a:solidFill>
                <a:latin typeface="Montserrat"/>
                <a:ea typeface="Montserrat"/>
                <a:cs typeface="Montserrat"/>
                <a:sym typeface="Montserrat"/>
              </a:rPr>
              <a:t>una rama para un nuevo tema sobre el que quieres trabajar.</a:t>
            </a:r>
          </a:p>
          <a:p>
            <a:pPr marL="342900" lvl="0" indent="-342900">
              <a:lnSpc>
                <a:spcPts val="2311"/>
              </a:lnSpc>
              <a:spcBef>
                <a:spcPct val="0"/>
              </a:spcBef>
              <a:buFont typeface="+mj-lt"/>
              <a:buAutoNum type="arabicPeriod"/>
            </a:pPr>
            <a:r>
              <a:rPr lang="es-PA" sz="1600" dirty="0" smtClean="0">
                <a:solidFill>
                  <a:srgbClr val="101010"/>
                </a:solidFill>
                <a:latin typeface="Montserrat"/>
                <a:ea typeface="Montserrat"/>
                <a:cs typeface="Montserrat"/>
                <a:sym typeface="Montserrat"/>
              </a:rPr>
              <a:t>Realizas </a:t>
            </a:r>
            <a:r>
              <a:rPr lang="es-PA" sz="1600" dirty="0">
                <a:solidFill>
                  <a:srgbClr val="101010"/>
                </a:solidFill>
                <a:latin typeface="Montserrat"/>
                <a:ea typeface="Montserrat"/>
                <a:cs typeface="Montserrat"/>
                <a:sym typeface="Montserrat"/>
              </a:rPr>
              <a:t>algo de trabajo en esa rama</a:t>
            </a:r>
            <a:r>
              <a:rPr lang="es-PA" sz="1600" dirty="0" smtClean="0">
                <a:solidFill>
                  <a:srgbClr val="101010"/>
                </a:solidFill>
                <a:latin typeface="Montserrat"/>
                <a:ea typeface="Montserrat"/>
                <a:cs typeface="Montserrat"/>
                <a:sym typeface="Montserrat"/>
              </a:rPr>
              <a:t>.</a:t>
            </a:r>
          </a:p>
          <a:p>
            <a:pPr lvl="0">
              <a:lnSpc>
                <a:spcPts val="2311"/>
              </a:lnSpc>
              <a:spcBef>
                <a:spcPct val="0"/>
              </a:spcBef>
            </a:pPr>
            <a:r>
              <a:rPr lang="es-PA" sz="1600" dirty="0" smtClean="0">
                <a:solidFill>
                  <a:schemeClr val="accent6"/>
                </a:solidFill>
                <a:latin typeface="Montserrat"/>
                <a:ea typeface="Montserrat"/>
                <a:cs typeface="Montserrat"/>
                <a:sym typeface="Montserrat"/>
              </a:rPr>
              <a:t>Recibes </a:t>
            </a:r>
            <a:r>
              <a:rPr lang="es-PA" sz="1600" dirty="0">
                <a:solidFill>
                  <a:schemeClr val="accent6"/>
                </a:solidFill>
                <a:latin typeface="Montserrat"/>
                <a:ea typeface="Montserrat"/>
                <a:cs typeface="Montserrat"/>
                <a:sym typeface="Montserrat"/>
              </a:rPr>
              <a:t>una llamada avisándote de un problema crítico que has de </a:t>
            </a:r>
            <a:r>
              <a:rPr lang="es-PA" sz="1600" dirty="0" smtClean="0">
                <a:solidFill>
                  <a:schemeClr val="accent6"/>
                </a:solidFill>
                <a:latin typeface="Montserrat"/>
                <a:ea typeface="Montserrat"/>
                <a:cs typeface="Montserrat"/>
                <a:sym typeface="Montserrat"/>
              </a:rPr>
              <a:t>resolver</a:t>
            </a:r>
          </a:p>
          <a:p>
            <a:pPr marL="342900" lvl="0" indent="-342900">
              <a:lnSpc>
                <a:spcPts val="2311"/>
              </a:lnSpc>
              <a:spcBef>
                <a:spcPct val="0"/>
              </a:spcBef>
              <a:buFont typeface="+mj-lt"/>
              <a:buAutoNum type="arabicPeriod"/>
            </a:pPr>
            <a:r>
              <a:rPr lang="es-PA" sz="1600" dirty="0" smtClean="0">
                <a:solidFill>
                  <a:srgbClr val="101010"/>
                </a:solidFill>
                <a:latin typeface="Montserrat"/>
                <a:ea typeface="Montserrat"/>
                <a:cs typeface="Montserrat"/>
                <a:sym typeface="Montserrat"/>
              </a:rPr>
              <a:t>Vuelves </a:t>
            </a:r>
            <a:r>
              <a:rPr lang="es-PA" sz="1600" dirty="0">
                <a:solidFill>
                  <a:srgbClr val="101010"/>
                </a:solidFill>
                <a:latin typeface="Montserrat"/>
                <a:ea typeface="Montserrat"/>
                <a:cs typeface="Montserrat"/>
                <a:sym typeface="Montserrat"/>
              </a:rPr>
              <a:t>a la rama de producción original.</a:t>
            </a:r>
          </a:p>
          <a:p>
            <a:pPr marL="342900" lvl="0" indent="-342900">
              <a:lnSpc>
                <a:spcPts val="2311"/>
              </a:lnSpc>
              <a:spcBef>
                <a:spcPct val="0"/>
              </a:spcBef>
              <a:buFont typeface="+mj-lt"/>
              <a:buAutoNum type="arabicPeriod"/>
            </a:pPr>
            <a:r>
              <a:rPr lang="es-PA" sz="1600" dirty="0" smtClean="0">
                <a:solidFill>
                  <a:srgbClr val="101010"/>
                </a:solidFill>
                <a:latin typeface="Montserrat"/>
                <a:ea typeface="Montserrat"/>
                <a:cs typeface="Montserrat"/>
                <a:sym typeface="Montserrat"/>
              </a:rPr>
              <a:t>Creas </a:t>
            </a:r>
            <a:r>
              <a:rPr lang="es-PA" sz="1600" dirty="0">
                <a:solidFill>
                  <a:srgbClr val="101010"/>
                </a:solidFill>
                <a:latin typeface="Montserrat"/>
                <a:ea typeface="Montserrat"/>
                <a:cs typeface="Montserrat"/>
                <a:sym typeface="Montserrat"/>
              </a:rPr>
              <a:t>una nueva rama para el problema crítico y lo resuelves trabajando en </a:t>
            </a:r>
            <a:r>
              <a:rPr lang="es-PA" sz="1600" dirty="0" smtClean="0">
                <a:solidFill>
                  <a:srgbClr val="101010"/>
                </a:solidFill>
                <a:latin typeface="Montserrat"/>
                <a:ea typeface="Montserrat"/>
                <a:cs typeface="Montserrat"/>
                <a:sym typeface="Montserrat"/>
              </a:rPr>
              <a:t>ella.</a:t>
            </a:r>
          </a:p>
          <a:p>
            <a:pPr marL="342900" lvl="0" indent="-342900">
              <a:lnSpc>
                <a:spcPts val="2311"/>
              </a:lnSpc>
              <a:spcBef>
                <a:spcPct val="0"/>
              </a:spcBef>
              <a:buFont typeface="+mj-lt"/>
              <a:buAutoNum type="arabicPeriod"/>
            </a:pPr>
            <a:r>
              <a:rPr lang="es-PA" sz="1600" dirty="0">
                <a:solidFill>
                  <a:srgbClr val="101010"/>
                </a:solidFill>
                <a:latin typeface="Montserrat"/>
                <a:ea typeface="Montserrat"/>
                <a:cs typeface="Montserrat"/>
                <a:sym typeface="Montserrat"/>
              </a:rPr>
              <a:t>F</a:t>
            </a:r>
            <a:r>
              <a:rPr lang="es-PA" sz="1600" dirty="0" smtClean="0">
                <a:solidFill>
                  <a:srgbClr val="101010"/>
                </a:solidFill>
                <a:latin typeface="Montserrat"/>
                <a:ea typeface="Montserrat"/>
                <a:cs typeface="Montserrat"/>
                <a:sym typeface="Montserrat"/>
              </a:rPr>
              <a:t>usionas </a:t>
            </a:r>
            <a:r>
              <a:rPr lang="es-PA" sz="1600" dirty="0">
                <a:solidFill>
                  <a:srgbClr val="101010"/>
                </a:solidFill>
                <a:latin typeface="Montserrat"/>
                <a:ea typeface="Montserrat"/>
                <a:cs typeface="Montserrat"/>
                <a:sym typeface="Montserrat"/>
              </a:rPr>
              <a:t>(</a:t>
            </a:r>
            <a:r>
              <a:rPr lang="es-PA" sz="1600" dirty="0" err="1">
                <a:solidFill>
                  <a:srgbClr val="101010"/>
                </a:solidFill>
                <a:latin typeface="Montserrat"/>
                <a:ea typeface="Montserrat"/>
                <a:cs typeface="Montserrat"/>
                <a:sym typeface="Montserrat"/>
              </a:rPr>
              <a:t>merge</a:t>
            </a:r>
            <a:r>
              <a:rPr lang="es-PA" sz="1600" dirty="0">
                <a:solidFill>
                  <a:srgbClr val="101010"/>
                </a:solidFill>
                <a:latin typeface="Montserrat"/>
                <a:ea typeface="Montserrat"/>
                <a:cs typeface="Montserrat"/>
                <a:sym typeface="Montserrat"/>
              </a:rPr>
              <a:t>) esa rama y la envías (</a:t>
            </a:r>
            <a:r>
              <a:rPr lang="es-PA" sz="1600" dirty="0" err="1">
                <a:solidFill>
                  <a:srgbClr val="101010"/>
                </a:solidFill>
                <a:latin typeface="Montserrat"/>
                <a:ea typeface="Montserrat"/>
                <a:cs typeface="Montserrat"/>
                <a:sym typeface="Montserrat"/>
              </a:rPr>
              <a:t>push</a:t>
            </a:r>
            <a:r>
              <a:rPr lang="es-PA" sz="1600" dirty="0">
                <a:solidFill>
                  <a:schemeClr val="bg1"/>
                </a:solidFill>
                <a:latin typeface="Montserrat"/>
                <a:ea typeface="Montserrat"/>
                <a:cs typeface="Montserrat"/>
                <a:sym typeface="Montserrat"/>
              </a:rPr>
              <a:t>) a la </a:t>
            </a:r>
            <a:r>
              <a:rPr lang="es-PA" sz="1600" dirty="0" smtClean="0">
                <a:solidFill>
                  <a:srgbClr val="101010"/>
                </a:solidFill>
                <a:latin typeface="Montserrat"/>
                <a:ea typeface="Montserrat"/>
                <a:cs typeface="Montserrat"/>
                <a:sym typeface="Montserrat"/>
              </a:rPr>
              <a:t>rama de </a:t>
            </a:r>
            <a:r>
              <a:rPr lang="es-PA" sz="1600" dirty="0">
                <a:solidFill>
                  <a:srgbClr val="101010"/>
                </a:solidFill>
                <a:latin typeface="Montserrat"/>
                <a:ea typeface="Montserrat"/>
                <a:cs typeface="Montserrat"/>
                <a:sym typeface="Montserrat"/>
              </a:rPr>
              <a:t>producción</a:t>
            </a:r>
            <a:r>
              <a:rPr lang="es-PA" sz="1600" dirty="0" smtClean="0">
                <a:solidFill>
                  <a:srgbClr val="101010"/>
                </a:solidFill>
                <a:latin typeface="Montserrat"/>
                <a:ea typeface="Montserrat"/>
                <a:cs typeface="Montserrat"/>
                <a:sym typeface="Montserrat"/>
              </a:rPr>
              <a:t>.</a:t>
            </a:r>
          </a:p>
          <a:p>
            <a:pPr marL="342900" lvl="0" indent="-342900">
              <a:lnSpc>
                <a:spcPts val="2311"/>
              </a:lnSpc>
              <a:spcBef>
                <a:spcPct val="0"/>
              </a:spcBef>
              <a:buFont typeface="+mj-lt"/>
              <a:buAutoNum type="arabicPeriod"/>
            </a:pPr>
            <a:r>
              <a:rPr lang="es-PA" sz="1600" dirty="0">
                <a:solidFill>
                  <a:srgbClr val="101010"/>
                </a:solidFill>
                <a:latin typeface="Montserrat"/>
                <a:ea typeface="Montserrat"/>
                <a:cs typeface="Montserrat"/>
                <a:sym typeface="Montserrat"/>
              </a:rPr>
              <a:t>Vuelves a la rama del tema en que andabas antes de la </a:t>
            </a:r>
            <a:r>
              <a:rPr lang="es-PA" sz="1600" dirty="0" smtClean="0">
                <a:solidFill>
                  <a:srgbClr val="101010"/>
                </a:solidFill>
                <a:latin typeface="Montserrat"/>
                <a:ea typeface="Montserrat"/>
                <a:cs typeface="Montserrat"/>
                <a:sym typeface="Montserrat"/>
              </a:rPr>
              <a:t>llamada</a:t>
            </a:r>
            <a:endParaRPr lang="es-PA" sz="1600" dirty="0">
              <a:solidFill>
                <a:srgbClr val="101010"/>
              </a:solidFill>
              <a:latin typeface="Montserrat"/>
              <a:ea typeface="Montserrat"/>
              <a:cs typeface="Montserrat"/>
              <a:sym typeface="Montserrat"/>
            </a:endParaRPr>
          </a:p>
        </p:txBody>
      </p:sp>
      <p:pic>
        <p:nvPicPr>
          <p:cNvPr id="31" name="Imagen 30"/>
          <p:cNvPicPr>
            <a:picLocks noChangeAspect="1"/>
          </p:cNvPicPr>
          <p:nvPr/>
        </p:nvPicPr>
        <p:blipFill>
          <a:blip r:embed="rId7"/>
          <a:stretch>
            <a:fillRect/>
          </a:stretch>
        </p:blipFill>
        <p:spPr>
          <a:xfrm>
            <a:off x="0" y="-7329"/>
            <a:ext cx="6100925" cy="3550929"/>
          </a:xfrm>
          <a:prstGeom prst="rect">
            <a:avLst/>
          </a:prstGeom>
        </p:spPr>
      </p:pic>
      <p:pic>
        <p:nvPicPr>
          <p:cNvPr id="32" name="Imagen 3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66288" y="-4892"/>
            <a:ext cx="12221711" cy="3546054"/>
          </a:xfrm>
          <a:prstGeom prst="rect">
            <a:avLst/>
          </a:prstGeom>
        </p:spPr>
      </p:pic>
    </p:spTree>
    <p:extLst>
      <p:ext uri="{BB962C8B-B14F-4D97-AF65-F5344CB8AC3E}">
        <p14:creationId xmlns:p14="http://schemas.microsoft.com/office/powerpoint/2010/main" val="2240479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267834" y="3077553"/>
            <a:ext cx="6020166" cy="7209447"/>
            <a:chOff x="0" y="0"/>
            <a:chExt cx="1453032" cy="1740077"/>
          </a:xfrm>
        </p:grpSpPr>
        <p:sp>
          <p:nvSpPr>
            <p:cNvPr id="3" name="Freeform 3"/>
            <p:cNvSpPr/>
            <p:nvPr/>
          </p:nvSpPr>
          <p:spPr>
            <a:xfrm>
              <a:off x="0" y="0"/>
              <a:ext cx="1453032" cy="1740077"/>
            </a:xfrm>
            <a:custGeom>
              <a:avLst/>
              <a:gdLst/>
              <a:ahLst/>
              <a:cxnLst/>
              <a:rect l="l" t="t" r="r" b="b"/>
              <a:pathLst>
                <a:path w="1453032" h="1740077">
                  <a:moveTo>
                    <a:pt x="0" y="0"/>
                  </a:moveTo>
                  <a:lnTo>
                    <a:pt x="1453032" y="0"/>
                  </a:lnTo>
                  <a:lnTo>
                    <a:pt x="1453032" y="1740077"/>
                  </a:lnTo>
                  <a:lnTo>
                    <a:pt x="0" y="1740077"/>
                  </a:lnTo>
                  <a:close/>
                </a:path>
              </a:pathLst>
            </a:custGeom>
            <a:solidFill>
              <a:srgbClr val="120052"/>
            </a:solidFill>
            <a:ln cap="sq">
              <a:noFill/>
              <a:prstDash val="solid"/>
              <a:miter/>
            </a:ln>
          </p:spPr>
          <p:txBody>
            <a:bodyPr/>
            <a:lstStyle/>
            <a:p>
              <a:endParaRPr lang="es-PA"/>
            </a:p>
          </p:txBody>
        </p:sp>
        <p:sp>
          <p:nvSpPr>
            <p:cNvPr id="4" name="TextBox 4"/>
            <p:cNvSpPr txBox="1"/>
            <p:nvPr/>
          </p:nvSpPr>
          <p:spPr>
            <a:xfrm>
              <a:off x="0" y="-38100"/>
              <a:ext cx="1453032" cy="1778177"/>
            </a:xfrm>
            <a:prstGeom prst="rect">
              <a:avLst/>
            </a:prstGeom>
          </p:spPr>
          <p:txBody>
            <a:bodyPr lIns="50800" tIns="50800" rIns="50800" bIns="50800" rtlCol="0" anchor="ctr"/>
            <a:lstStyle/>
            <a:p>
              <a:pPr marL="0" lvl="0" indent="0" algn="ctr">
                <a:lnSpc>
                  <a:spcPts val="3360"/>
                </a:lnSpc>
                <a:spcBef>
                  <a:spcPct val="0"/>
                </a:spcBef>
              </a:pPr>
              <a:endParaRPr/>
            </a:p>
          </p:txBody>
        </p:sp>
      </p:grpSp>
      <p:grpSp>
        <p:nvGrpSpPr>
          <p:cNvPr id="5" name="Group 5"/>
          <p:cNvGrpSpPr/>
          <p:nvPr/>
        </p:nvGrpSpPr>
        <p:grpSpPr>
          <a:xfrm>
            <a:off x="6133917" y="3090190"/>
            <a:ext cx="6020166" cy="7196810"/>
            <a:chOff x="0" y="0"/>
            <a:chExt cx="1453032" cy="1737027"/>
          </a:xfrm>
          <a:solidFill>
            <a:schemeClr val="accent6">
              <a:lumMod val="60000"/>
              <a:lumOff val="40000"/>
            </a:schemeClr>
          </a:solidFill>
        </p:grpSpPr>
        <p:sp>
          <p:nvSpPr>
            <p:cNvPr id="6" name="Freeform 6"/>
            <p:cNvSpPr/>
            <p:nvPr/>
          </p:nvSpPr>
          <p:spPr>
            <a:xfrm>
              <a:off x="0" y="0"/>
              <a:ext cx="1453032" cy="1737027"/>
            </a:xfrm>
            <a:custGeom>
              <a:avLst/>
              <a:gdLst/>
              <a:ahLst/>
              <a:cxnLst/>
              <a:rect l="l" t="t" r="r" b="b"/>
              <a:pathLst>
                <a:path w="1453032" h="1737027">
                  <a:moveTo>
                    <a:pt x="0" y="0"/>
                  </a:moveTo>
                  <a:lnTo>
                    <a:pt x="1453032" y="0"/>
                  </a:lnTo>
                  <a:lnTo>
                    <a:pt x="1453032" y="1737027"/>
                  </a:lnTo>
                  <a:lnTo>
                    <a:pt x="0" y="1737027"/>
                  </a:lnTo>
                  <a:close/>
                </a:path>
              </a:pathLst>
            </a:custGeom>
            <a:grpFill/>
          </p:spPr>
          <p:txBody>
            <a:bodyPr/>
            <a:lstStyle/>
            <a:p>
              <a:endParaRPr lang="es-PA"/>
            </a:p>
          </p:txBody>
        </p:sp>
        <p:sp>
          <p:nvSpPr>
            <p:cNvPr id="7" name="TextBox 7"/>
            <p:cNvSpPr txBox="1"/>
            <p:nvPr/>
          </p:nvSpPr>
          <p:spPr>
            <a:xfrm>
              <a:off x="0" y="-38100"/>
              <a:ext cx="1453032" cy="1775127"/>
            </a:xfrm>
            <a:prstGeom prst="rect">
              <a:avLst/>
            </a:prstGeom>
            <a:grpFill/>
          </p:spPr>
          <p:txBody>
            <a:bodyPr lIns="50800" tIns="50800" rIns="50800" bIns="50800" rtlCol="0" anchor="ctr"/>
            <a:lstStyle/>
            <a:p>
              <a:pPr algn="ctr">
                <a:lnSpc>
                  <a:spcPts val="3360"/>
                </a:lnSpc>
              </a:pPr>
              <a:endParaRPr/>
            </a:p>
          </p:txBody>
        </p:sp>
      </p:grpSp>
      <p:grpSp>
        <p:nvGrpSpPr>
          <p:cNvPr id="8" name="Group 8"/>
          <p:cNvGrpSpPr/>
          <p:nvPr/>
        </p:nvGrpSpPr>
        <p:grpSpPr>
          <a:xfrm>
            <a:off x="0" y="3102826"/>
            <a:ext cx="6020166" cy="7184174"/>
            <a:chOff x="0" y="0"/>
            <a:chExt cx="1453032" cy="1733978"/>
          </a:xfrm>
          <a:solidFill>
            <a:schemeClr val="tx2">
              <a:lumMod val="40000"/>
              <a:lumOff val="60000"/>
            </a:schemeClr>
          </a:solidFill>
        </p:grpSpPr>
        <p:sp>
          <p:nvSpPr>
            <p:cNvPr id="9" name="Freeform 9"/>
            <p:cNvSpPr/>
            <p:nvPr/>
          </p:nvSpPr>
          <p:spPr>
            <a:xfrm>
              <a:off x="0" y="0"/>
              <a:ext cx="1453032" cy="1733977"/>
            </a:xfrm>
            <a:custGeom>
              <a:avLst/>
              <a:gdLst/>
              <a:ahLst/>
              <a:cxnLst/>
              <a:rect l="l" t="t" r="r" b="b"/>
              <a:pathLst>
                <a:path w="1453032" h="1733977">
                  <a:moveTo>
                    <a:pt x="0" y="0"/>
                  </a:moveTo>
                  <a:lnTo>
                    <a:pt x="1453032" y="0"/>
                  </a:lnTo>
                  <a:lnTo>
                    <a:pt x="1453032" y="1733977"/>
                  </a:lnTo>
                  <a:lnTo>
                    <a:pt x="0" y="1733977"/>
                  </a:lnTo>
                  <a:close/>
                </a:path>
              </a:pathLst>
            </a:custGeom>
            <a:grpFill/>
            <a:ln cap="sq">
              <a:noFill/>
              <a:prstDash val="solid"/>
              <a:miter/>
            </a:ln>
          </p:spPr>
          <p:txBody>
            <a:bodyPr/>
            <a:lstStyle/>
            <a:p>
              <a:endParaRPr lang="es-PA"/>
            </a:p>
          </p:txBody>
        </p:sp>
        <p:sp>
          <p:nvSpPr>
            <p:cNvPr id="10" name="TextBox 10"/>
            <p:cNvSpPr txBox="1"/>
            <p:nvPr/>
          </p:nvSpPr>
          <p:spPr>
            <a:xfrm>
              <a:off x="0" y="-38100"/>
              <a:ext cx="1453032" cy="1772078"/>
            </a:xfrm>
            <a:prstGeom prst="rect">
              <a:avLst/>
            </a:prstGeom>
            <a:grpFill/>
          </p:spPr>
          <p:txBody>
            <a:bodyPr lIns="50800" tIns="50800" rIns="50800" bIns="50800" rtlCol="0" anchor="ctr"/>
            <a:lstStyle/>
            <a:p>
              <a:pPr marL="0" lvl="0" indent="0" algn="ctr">
                <a:lnSpc>
                  <a:spcPts val="3360"/>
                </a:lnSpc>
                <a:spcBef>
                  <a:spcPct val="0"/>
                </a:spcBef>
              </a:pPr>
              <a:endParaRPr/>
            </a:p>
          </p:txBody>
        </p:sp>
      </p:grpSp>
      <p:sp>
        <p:nvSpPr>
          <p:cNvPr id="11" name="TextBox 11"/>
          <p:cNvSpPr txBox="1"/>
          <p:nvPr/>
        </p:nvSpPr>
        <p:spPr>
          <a:xfrm>
            <a:off x="1371600" y="1001455"/>
            <a:ext cx="9690994" cy="1077218"/>
          </a:xfrm>
          <a:prstGeom prst="rect">
            <a:avLst/>
          </a:prstGeom>
        </p:spPr>
        <p:txBody>
          <a:bodyPr lIns="0" tIns="0" rIns="0" bIns="0" rtlCol="0" anchor="t">
            <a:spAutoFit/>
          </a:bodyPr>
          <a:lstStyle/>
          <a:p>
            <a:pPr>
              <a:lnSpc>
                <a:spcPts val="8360"/>
              </a:lnSpc>
            </a:pPr>
            <a:r>
              <a:rPr lang="en-US" sz="6967" dirty="0" smtClean="0">
                <a:solidFill>
                  <a:srgbClr val="101010"/>
                </a:solidFill>
                <a:latin typeface="Montserrat Bold"/>
                <a:ea typeface="Montserrat Bold"/>
                <a:cs typeface="Montserrat Bold"/>
                <a:sym typeface="Montserrat Bold"/>
              </a:rPr>
              <a:t>Commit</a:t>
            </a:r>
            <a:endParaRPr lang="en-US" sz="6967" dirty="0">
              <a:solidFill>
                <a:srgbClr val="101010"/>
              </a:solidFill>
              <a:latin typeface="Montserrat Bold"/>
              <a:ea typeface="Montserrat Bold"/>
              <a:cs typeface="Montserrat Bold"/>
              <a:sym typeface="Montserrat Bold"/>
            </a:endParaRPr>
          </a:p>
        </p:txBody>
      </p:sp>
      <p:grpSp>
        <p:nvGrpSpPr>
          <p:cNvPr id="12" name="Group 12"/>
          <p:cNvGrpSpPr/>
          <p:nvPr/>
        </p:nvGrpSpPr>
        <p:grpSpPr>
          <a:xfrm>
            <a:off x="1172909" y="3323093"/>
            <a:ext cx="3506637" cy="1156322"/>
            <a:chOff x="0" y="0"/>
            <a:chExt cx="1281756" cy="422662"/>
          </a:xfrm>
        </p:grpSpPr>
        <p:sp>
          <p:nvSpPr>
            <p:cNvPr id="13" name="Freeform 13"/>
            <p:cNvSpPr/>
            <p:nvPr/>
          </p:nvSpPr>
          <p:spPr>
            <a:xfrm>
              <a:off x="0" y="0"/>
              <a:ext cx="1281756" cy="422662"/>
            </a:xfrm>
            <a:custGeom>
              <a:avLst/>
              <a:gdLst/>
              <a:ahLst/>
              <a:cxnLst/>
              <a:rect l="l" t="t" r="r" b="b"/>
              <a:pathLst>
                <a:path w="1281756" h="422662">
                  <a:moveTo>
                    <a:pt x="101558" y="0"/>
                  </a:moveTo>
                  <a:lnTo>
                    <a:pt x="1180198" y="0"/>
                  </a:lnTo>
                  <a:cubicBezTo>
                    <a:pt x="1207133" y="0"/>
                    <a:pt x="1232964" y="10700"/>
                    <a:pt x="1252010" y="29746"/>
                  </a:cubicBezTo>
                  <a:cubicBezTo>
                    <a:pt x="1271056" y="48792"/>
                    <a:pt x="1281756" y="74623"/>
                    <a:pt x="1281756" y="101558"/>
                  </a:cubicBezTo>
                  <a:lnTo>
                    <a:pt x="1281756" y="321104"/>
                  </a:lnTo>
                  <a:cubicBezTo>
                    <a:pt x="1281756" y="348039"/>
                    <a:pt x="1271056" y="373870"/>
                    <a:pt x="1252010" y="392916"/>
                  </a:cubicBezTo>
                  <a:cubicBezTo>
                    <a:pt x="1232964" y="411962"/>
                    <a:pt x="1207133" y="422662"/>
                    <a:pt x="1180198" y="422662"/>
                  </a:cubicBezTo>
                  <a:lnTo>
                    <a:pt x="101558" y="422662"/>
                  </a:lnTo>
                  <a:cubicBezTo>
                    <a:pt x="74623" y="422662"/>
                    <a:pt x="48792" y="411962"/>
                    <a:pt x="29746" y="392916"/>
                  </a:cubicBezTo>
                  <a:cubicBezTo>
                    <a:pt x="10700" y="373870"/>
                    <a:pt x="0" y="348039"/>
                    <a:pt x="0" y="321104"/>
                  </a:cubicBezTo>
                  <a:lnTo>
                    <a:pt x="0" y="101558"/>
                  </a:lnTo>
                  <a:cubicBezTo>
                    <a:pt x="0" y="74623"/>
                    <a:pt x="10700" y="48792"/>
                    <a:pt x="29746" y="29746"/>
                  </a:cubicBezTo>
                  <a:cubicBezTo>
                    <a:pt x="48792" y="10700"/>
                    <a:pt x="74623" y="0"/>
                    <a:pt x="101558" y="0"/>
                  </a:cubicBezTo>
                  <a:close/>
                </a:path>
              </a:pathLst>
            </a:custGeom>
            <a:solidFill>
              <a:srgbClr val="F4F6FC"/>
            </a:solidFill>
            <a:ln cap="rnd">
              <a:noFill/>
              <a:prstDash val="solid"/>
              <a:round/>
            </a:ln>
          </p:spPr>
          <p:txBody>
            <a:bodyPr/>
            <a:lstStyle/>
            <a:p>
              <a:endParaRPr lang="es-PA"/>
            </a:p>
          </p:txBody>
        </p:sp>
        <p:sp>
          <p:nvSpPr>
            <p:cNvPr id="14" name="TextBox 14"/>
            <p:cNvSpPr txBox="1"/>
            <p:nvPr/>
          </p:nvSpPr>
          <p:spPr>
            <a:xfrm>
              <a:off x="0" y="-66675"/>
              <a:ext cx="1281756" cy="489337"/>
            </a:xfrm>
            <a:prstGeom prst="rect">
              <a:avLst/>
            </a:prstGeom>
          </p:spPr>
          <p:txBody>
            <a:bodyPr lIns="0" tIns="0" rIns="0" bIns="0" rtlCol="0" anchor="ctr"/>
            <a:lstStyle/>
            <a:p>
              <a:pPr algn="ctr">
                <a:lnSpc>
                  <a:spcPts val="4339"/>
                </a:lnSpc>
              </a:pPr>
              <a:r>
                <a:rPr lang="en-US" sz="3099" dirty="0" smtClean="0">
                  <a:solidFill>
                    <a:srgbClr val="120052"/>
                  </a:solidFill>
                  <a:latin typeface="Montserrat Bold"/>
                  <a:ea typeface="Montserrat Bold"/>
                  <a:cs typeface="Montserrat Bold"/>
                  <a:sym typeface="Montserrat Bold"/>
                </a:rPr>
                <a:t>¿</a:t>
              </a:r>
              <a:r>
                <a:rPr lang="en-US" sz="3099" dirty="0" err="1" smtClean="0">
                  <a:solidFill>
                    <a:srgbClr val="120052"/>
                  </a:solidFill>
                  <a:latin typeface="Montserrat Bold"/>
                  <a:ea typeface="Montserrat Bold"/>
                  <a:cs typeface="Montserrat Bold"/>
                  <a:sym typeface="Montserrat Bold"/>
                </a:rPr>
                <a:t>Qué</a:t>
              </a:r>
              <a:r>
                <a:rPr lang="en-US" sz="3099" dirty="0" smtClean="0">
                  <a:solidFill>
                    <a:srgbClr val="120052"/>
                  </a:solidFill>
                  <a:latin typeface="Montserrat Bold"/>
                  <a:ea typeface="Montserrat Bold"/>
                  <a:cs typeface="Montserrat Bold"/>
                  <a:sym typeface="Montserrat Bold"/>
                </a:rPr>
                <a:t> </a:t>
              </a:r>
              <a:r>
                <a:rPr lang="en-US" sz="3099" dirty="0" err="1" smtClean="0">
                  <a:solidFill>
                    <a:srgbClr val="120052"/>
                  </a:solidFill>
                  <a:latin typeface="Montserrat Bold"/>
                  <a:ea typeface="Montserrat Bold"/>
                  <a:cs typeface="Montserrat Bold"/>
                  <a:sym typeface="Montserrat Bold"/>
                </a:rPr>
                <a:t>es</a:t>
              </a:r>
              <a:r>
                <a:rPr lang="en-US" sz="3099" dirty="0" smtClean="0">
                  <a:solidFill>
                    <a:srgbClr val="120052"/>
                  </a:solidFill>
                  <a:latin typeface="Montserrat Bold"/>
                  <a:ea typeface="Montserrat Bold"/>
                  <a:cs typeface="Montserrat Bold"/>
                  <a:sym typeface="Montserrat Bold"/>
                </a:rPr>
                <a:t> un Commit </a:t>
              </a:r>
              <a:r>
                <a:rPr lang="en-US" sz="3099" dirty="0" err="1" smtClean="0">
                  <a:solidFill>
                    <a:srgbClr val="120052"/>
                  </a:solidFill>
                  <a:latin typeface="Montserrat Bold"/>
                  <a:ea typeface="Montserrat Bold"/>
                  <a:cs typeface="Montserrat Bold"/>
                  <a:sym typeface="Montserrat Bold"/>
                </a:rPr>
                <a:t>en</a:t>
              </a:r>
              <a:r>
                <a:rPr lang="en-US" sz="3099" dirty="0" smtClean="0">
                  <a:solidFill>
                    <a:srgbClr val="120052"/>
                  </a:solidFill>
                  <a:latin typeface="Montserrat Bold"/>
                  <a:ea typeface="Montserrat Bold"/>
                  <a:cs typeface="Montserrat Bold"/>
                  <a:sym typeface="Montserrat Bold"/>
                </a:rPr>
                <a:t> </a:t>
              </a:r>
              <a:r>
                <a:rPr lang="en-US" sz="3099" dirty="0" err="1" smtClean="0">
                  <a:solidFill>
                    <a:srgbClr val="120052"/>
                  </a:solidFill>
                  <a:latin typeface="Montserrat Bold"/>
                  <a:ea typeface="Montserrat Bold"/>
                  <a:cs typeface="Montserrat Bold"/>
                  <a:sym typeface="Montserrat Bold"/>
                </a:rPr>
                <a:t>Git</a:t>
              </a:r>
              <a:r>
                <a:rPr lang="en-US" sz="3099" dirty="0" smtClean="0">
                  <a:solidFill>
                    <a:srgbClr val="120052"/>
                  </a:solidFill>
                  <a:latin typeface="Montserrat Bold"/>
                  <a:ea typeface="Montserrat Bold"/>
                  <a:cs typeface="Montserrat Bold"/>
                  <a:sym typeface="Montserrat Bold"/>
                </a:rPr>
                <a:t>?</a:t>
              </a:r>
              <a:endParaRPr lang="en-US" sz="3099" dirty="0">
                <a:solidFill>
                  <a:srgbClr val="120052"/>
                </a:solidFill>
                <a:latin typeface="Montserrat Bold"/>
                <a:ea typeface="Montserrat Bold"/>
                <a:cs typeface="Montserrat Bold"/>
                <a:sym typeface="Montserrat Bold"/>
              </a:endParaRPr>
            </a:p>
          </p:txBody>
        </p:sp>
      </p:grpSp>
      <p:sp>
        <p:nvSpPr>
          <p:cNvPr id="15" name="TextBox 15"/>
          <p:cNvSpPr txBox="1"/>
          <p:nvPr/>
        </p:nvSpPr>
        <p:spPr>
          <a:xfrm>
            <a:off x="582157" y="4917531"/>
            <a:ext cx="4855852" cy="2769989"/>
          </a:xfrm>
          <a:prstGeom prst="rect">
            <a:avLst/>
          </a:prstGeom>
        </p:spPr>
        <p:txBody>
          <a:bodyPr wrap="square" lIns="0" tIns="0" rIns="0" bIns="0" rtlCol="0" anchor="t">
            <a:spAutoFit/>
          </a:bodyPr>
          <a:lstStyle/>
          <a:p>
            <a:pPr lvl="0" algn="just">
              <a:lnSpc>
                <a:spcPct val="150000"/>
              </a:lnSpc>
              <a:spcBef>
                <a:spcPct val="0"/>
              </a:spcBef>
            </a:pPr>
            <a:r>
              <a:rPr lang="es-PA" sz="2400" dirty="0" smtClean="0">
                <a:solidFill>
                  <a:srgbClr val="FFFFFF"/>
                </a:solidFill>
                <a:latin typeface="Montserrat"/>
                <a:ea typeface="Montserrat"/>
                <a:cs typeface="Montserrat"/>
                <a:sym typeface="Montserrat"/>
              </a:rPr>
              <a:t>Son </a:t>
            </a:r>
            <a:r>
              <a:rPr lang="es-PA" sz="2400" dirty="0">
                <a:solidFill>
                  <a:srgbClr val="FFFFFF"/>
                </a:solidFill>
                <a:latin typeface="Montserrat"/>
                <a:ea typeface="Montserrat"/>
                <a:cs typeface="Montserrat"/>
                <a:sym typeface="Montserrat"/>
              </a:rPr>
              <a:t>la base principal del trabajo de </a:t>
            </a:r>
            <a:r>
              <a:rPr lang="es-PA" sz="2400" dirty="0" err="1">
                <a:solidFill>
                  <a:srgbClr val="FFFFFF"/>
                </a:solidFill>
                <a:latin typeface="Montserrat"/>
                <a:ea typeface="Montserrat"/>
                <a:cs typeface="Montserrat"/>
                <a:sym typeface="Montserrat"/>
              </a:rPr>
              <a:t>Git</a:t>
            </a:r>
            <a:r>
              <a:rPr lang="es-PA" sz="2400" dirty="0">
                <a:solidFill>
                  <a:srgbClr val="FFFFFF"/>
                </a:solidFill>
                <a:latin typeface="Montserrat"/>
                <a:ea typeface="Montserrat"/>
                <a:cs typeface="Montserrat"/>
                <a:sym typeface="Montserrat"/>
              </a:rPr>
              <a:t>, ya que es el comando más usado para guardar cualquier cambio en esta </a:t>
            </a:r>
            <a:r>
              <a:rPr lang="es-PA" sz="2400" dirty="0" smtClean="0">
                <a:solidFill>
                  <a:srgbClr val="FFFFFF"/>
                </a:solidFill>
                <a:latin typeface="Montserrat"/>
                <a:ea typeface="Montserrat"/>
                <a:cs typeface="Montserrat"/>
                <a:sym typeface="Montserrat"/>
              </a:rPr>
              <a:t>herramienta.</a:t>
            </a:r>
            <a:endParaRPr lang="en-US" sz="2400" dirty="0">
              <a:solidFill>
                <a:srgbClr val="FFFFFF"/>
              </a:solidFill>
              <a:latin typeface="Montserrat"/>
              <a:ea typeface="Montserrat"/>
              <a:cs typeface="Montserrat"/>
              <a:sym typeface="Montserrat"/>
            </a:endParaRPr>
          </a:p>
        </p:txBody>
      </p:sp>
      <p:grpSp>
        <p:nvGrpSpPr>
          <p:cNvPr id="16" name="Group 16"/>
          <p:cNvGrpSpPr/>
          <p:nvPr/>
        </p:nvGrpSpPr>
        <p:grpSpPr>
          <a:xfrm>
            <a:off x="7408478" y="3169951"/>
            <a:ext cx="3506637" cy="1338732"/>
            <a:chOff x="0" y="-66675"/>
            <a:chExt cx="1281756" cy="489337"/>
          </a:xfrm>
        </p:grpSpPr>
        <p:sp>
          <p:nvSpPr>
            <p:cNvPr id="17" name="Freeform 17"/>
            <p:cNvSpPr/>
            <p:nvPr/>
          </p:nvSpPr>
          <p:spPr>
            <a:xfrm>
              <a:off x="0" y="0"/>
              <a:ext cx="1281756" cy="422662"/>
            </a:xfrm>
            <a:custGeom>
              <a:avLst/>
              <a:gdLst/>
              <a:ahLst/>
              <a:cxnLst/>
              <a:rect l="l" t="t" r="r" b="b"/>
              <a:pathLst>
                <a:path w="1281756" h="422662">
                  <a:moveTo>
                    <a:pt x="101558" y="0"/>
                  </a:moveTo>
                  <a:lnTo>
                    <a:pt x="1180198" y="0"/>
                  </a:lnTo>
                  <a:cubicBezTo>
                    <a:pt x="1207133" y="0"/>
                    <a:pt x="1232964" y="10700"/>
                    <a:pt x="1252010" y="29746"/>
                  </a:cubicBezTo>
                  <a:cubicBezTo>
                    <a:pt x="1271056" y="48792"/>
                    <a:pt x="1281756" y="74623"/>
                    <a:pt x="1281756" y="101558"/>
                  </a:cubicBezTo>
                  <a:lnTo>
                    <a:pt x="1281756" y="321104"/>
                  </a:lnTo>
                  <a:cubicBezTo>
                    <a:pt x="1281756" y="348039"/>
                    <a:pt x="1271056" y="373870"/>
                    <a:pt x="1252010" y="392916"/>
                  </a:cubicBezTo>
                  <a:cubicBezTo>
                    <a:pt x="1232964" y="411962"/>
                    <a:pt x="1207133" y="422662"/>
                    <a:pt x="1180198" y="422662"/>
                  </a:cubicBezTo>
                  <a:lnTo>
                    <a:pt x="101558" y="422662"/>
                  </a:lnTo>
                  <a:cubicBezTo>
                    <a:pt x="74623" y="422662"/>
                    <a:pt x="48792" y="411962"/>
                    <a:pt x="29746" y="392916"/>
                  </a:cubicBezTo>
                  <a:cubicBezTo>
                    <a:pt x="10700" y="373870"/>
                    <a:pt x="0" y="348039"/>
                    <a:pt x="0" y="321104"/>
                  </a:cubicBezTo>
                  <a:lnTo>
                    <a:pt x="0" y="101558"/>
                  </a:lnTo>
                  <a:cubicBezTo>
                    <a:pt x="0" y="74623"/>
                    <a:pt x="10700" y="48792"/>
                    <a:pt x="29746" y="29746"/>
                  </a:cubicBezTo>
                  <a:cubicBezTo>
                    <a:pt x="48792" y="10700"/>
                    <a:pt x="74623" y="0"/>
                    <a:pt x="101558" y="0"/>
                  </a:cubicBezTo>
                  <a:close/>
                </a:path>
              </a:pathLst>
            </a:custGeom>
            <a:solidFill>
              <a:srgbClr val="F4F6FC"/>
            </a:solidFill>
            <a:ln cap="rnd">
              <a:noFill/>
              <a:prstDash val="solid"/>
              <a:round/>
            </a:ln>
          </p:spPr>
          <p:txBody>
            <a:bodyPr/>
            <a:lstStyle/>
            <a:p>
              <a:endParaRPr lang="es-PA"/>
            </a:p>
          </p:txBody>
        </p:sp>
        <p:sp>
          <p:nvSpPr>
            <p:cNvPr id="18" name="TextBox 18"/>
            <p:cNvSpPr txBox="1"/>
            <p:nvPr/>
          </p:nvSpPr>
          <p:spPr>
            <a:xfrm>
              <a:off x="0" y="-66675"/>
              <a:ext cx="1281756" cy="489337"/>
            </a:xfrm>
            <a:prstGeom prst="rect">
              <a:avLst/>
            </a:prstGeom>
          </p:spPr>
          <p:txBody>
            <a:bodyPr lIns="0" tIns="0" rIns="0" bIns="0" rtlCol="0" anchor="ctr"/>
            <a:lstStyle/>
            <a:p>
              <a:pPr algn="ctr">
                <a:lnSpc>
                  <a:spcPts val="4339"/>
                </a:lnSpc>
              </a:pPr>
              <a:r>
                <a:rPr lang="en-US" sz="3099" dirty="0" err="1" smtClean="0">
                  <a:solidFill>
                    <a:srgbClr val="120052"/>
                  </a:solidFill>
                  <a:latin typeface="Montserrat Bold"/>
                  <a:ea typeface="Montserrat Bold"/>
                  <a:cs typeface="Montserrat Bold"/>
                  <a:sym typeface="Montserrat Bold"/>
                </a:rPr>
                <a:t>Funcionamiento</a:t>
              </a:r>
              <a:r>
                <a:rPr lang="en-US" sz="3099" dirty="0" smtClean="0">
                  <a:solidFill>
                    <a:srgbClr val="120052"/>
                  </a:solidFill>
                  <a:latin typeface="Montserrat Bold"/>
                  <a:ea typeface="Montserrat Bold"/>
                  <a:cs typeface="Montserrat Bold"/>
                  <a:sym typeface="Montserrat Bold"/>
                </a:rPr>
                <a:t> de un Commit</a:t>
              </a:r>
              <a:endParaRPr lang="en-US" sz="3099" dirty="0">
                <a:solidFill>
                  <a:srgbClr val="120052"/>
                </a:solidFill>
                <a:latin typeface="Montserrat Bold"/>
                <a:ea typeface="Montserrat Bold"/>
                <a:cs typeface="Montserrat Bold"/>
                <a:sym typeface="Montserrat Bold"/>
              </a:endParaRPr>
            </a:p>
          </p:txBody>
        </p:sp>
      </p:grpSp>
      <p:sp>
        <p:nvSpPr>
          <p:cNvPr id="19" name="TextBox 19"/>
          <p:cNvSpPr txBox="1"/>
          <p:nvPr/>
        </p:nvSpPr>
        <p:spPr>
          <a:xfrm>
            <a:off x="6564404" y="5063253"/>
            <a:ext cx="5237286" cy="5206554"/>
          </a:xfrm>
          <a:prstGeom prst="rect">
            <a:avLst/>
          </a:prstGeom>
        </p:spPr>
        <p:txBody>
          <a:bodyPr wrap="square" lIns="0" tIns="0" rIns="0" bIns="0" rtlCol="0" anchor="t">
            <a:spAutoFit/>
          </a:bodyPr>
          <a:lstStyle/>
          <a:p>
            <a:pPr lvl="0" algn="just">
              <a:lnSpc>
                <a:spcPts val="2930"/>
              </a:lnSpc>
              <a:spcBef>
                <a:spcPct val="0"/>
              </a:spcBef>
            </a:pPr>
            <a:r>
              <a:rPr lang="es-PA" sz="2400" dirty="0" err="1">
                <a:solidFill>
                  <a:srgbClr val="FFFFFF"/>
                </a:solidFill>
                <a:latin typeface="Montserrat"/>
                <a:ea typeface="Montserrat"/>
                <a:cs typeface="Montserrat"/>
                <a:sym typeface="Montserrat"/>
              </a:rPr>
              <a:t>Commit</a:t>
            </a:r>
            <a:r>
              <a:rPr lang="es-PA" sz="2400" dirty="0">
                <a:solidFill>
                  <a:srgbClr val="FFFFFF"/>
                </a:solidFill>
                <a:latin typeface="Montserrat"/>
                <a:ea typeface="Montserrat"/>
                <a:cs typeface="Montserrat"/>
                <a:sym typeface="Montserrat"/>
              </a:rPr>
              <a:t> en </a:t>
            </a:r>
            <a:r>
              <a:rPr lang="es-PA" sz="2400" dirty="0" err="1" smtClean="0">
                <a:solidFill>
                  <a:srgbClr val="FFFFFF"/>
                </a:solidFill>
                <a:latin typeface="Montserrat"/>
                <a:ea typeface="Montserrat"/>
                <a:cs typeface="Montserrat"/>
                <a:sym typeface="Montserrat"/>
              </a:rPr>
              <a:t>Git</a:t>
            </a:r>
            <a:r>
              <a:rPr lang="es-PA" sz="2400" dirty="0" smtClean="0">
                <a:solidFill>
                  <a:srgbClr val="FFFFFF"/>
                </a:solidFill>
                <a:latin typeface="Montserrat"/>
                <a:ea typeface="Montserrat"/>
                <a:cs typeface="Montserrat"/>
                <a:sym typeface="Montserrat"/>
              </a:rPr>
              <a:t> se </a:t>
            </a:r>
            <a:r>
              <a:rPr lang="es-PA" sz="2400" dirty="0">
                <a:solidFill>
                  <a:srgbClr val="FFFFFF"/>
                </a:solidFill>
                <a:latin typeface="Montserrat"/>
                <a:ea typeface="Montserrat"/>
                <a:cs typeface="Montserrat"/>
                <a:sym typeface="Montserrat"/>
              </a:rPr>
              <a:t>puede entender como un sistema de control de versiones en el cual se crea lo que se entiende como </a:t>
            </a:r>
            <a:r>
              <a:rPr lang="es-PA" sz="2400" dirty="0" smtClean="0">
                <a:solidFill>
                  <a:srgbClr val="FFFFFF"/>
                </a:solidFill>
                <a:latin typeface="Montserrat"/>
                <a:ea typeface="Montserrat"/>
                <a:cs typeface="Montserrat"/>
                <a:sym typeface="Montserrat"/>
              </a:rPr>
              <a:t>confirmaciones.</a:t>
            </a:r>
          </a:p>
          <a:p>
            <a:pPr lvl="0" algn="just">
              <a:lnSpc>
                <a:spcPts val="2930"/>
              </a:lnSpc>
              <a:spcBef>
                <a:spcPct val="0"/>
              </a:spcBef>
            </a:pPr>
            <a:endParaRPr lang="es-PA" sz="2400" u="none" strike="noStrike" dirty="0">
              <a:solidFill>
                <a:srgbClr val="FFFFFF"/>
              </a:solidFill>
              <a:latin typeface="Montserrat"/>
              <a:ea typeface="Montserrat"/>
              <a:cs typeface="Montserrat"/>
              <a:sym typeface="Montserrat"/>
            </a:endParaRPr>
          </a:p>
          <a:p>
            <a:pPr lvl="0" algn="just">
              <a:lnSpc>
                <a:spcPts val="2930"/>
              </a:lnSpc>
              <a:spcBef>
                <a:spcPct val="0"/>
              </a:spcBef>
            </a:pPr>
            <a:r>
              <a:rPr lang="es-PA" sz="2400" dirty="0">
                <a:solidFill>
                  <a:srgbClr val="FFFFFF"/>
                </a:solidFill>
                <a:latin typeface="Montserrat"/>
                <a:ea typeface="Montserrat"/>
                <a:cs typeface="Montserrat"/>
                <a:sym typeface="Montserrat"/>
              </a:rPr>
              <a:t>Para tener acceso a estas confirmaciones, es necesario el comando </a:t>
            </a:r>
            <a:r>
              <a:rPr lang="es-PA" sz="2400" dirty="0" err="1">
                <a:solidFill>
                  <a:srgbClr val="FFFFFF"/>
                </a:solidFill>
                <a:latin typeface="Montserrat"/>
                <a:ea typeface="Montserrat"/>
                <a:cs typeface="Montserrat"/>
                <a:sym typeface="Montserrat"/>
              </a:rPr>
              <a:t>git</a:t>
            </a:r>
            <a:r>
              <a:rPr lang="es-PA" sz="2400" dirty="0">
                <a:solidFill>
                  <a:srgbClr val="FFFFFF"/>
                </a:solidFill>
                <a:latin typeface="Montserrat"/>
                <a:ea typeface="Montserrat"/>
                <a:cs typeface="Montserrat"/>
                <a:sym typeface="Montserrat"/>
              </a:rPr>
              <a:t> </a:t>
            </a:r>
            <a:r>
              <a:rPr lang="es-PA" sz="2400" dirty="0" err="1">
                <a:solidFill>
                  <a:srgbClr val="FFFFFF"/>
                </a:solidFill>
                <a:latin typeface="Montserrat"/>
                <a:ea typeface="Montserrat"/>
                <a:cs typeface="Montserrat"/>
                <a:sym typeface="Montserrat"/>
              </a:rPr>
              <a:t>commit</a:t>
            </a:r>
            <a:r>
              <a:rPr lang="es-PA" sz="2400" dirty="0">
                <a:solidFill>
                  <a:srgbClr val="FFFFFF"/>
                </a:solidFill>
                <a:latin typeface="Montserrat"/>
                <a:ea typeface="Montserrat"/>
                <a:cs typeface="Montserrat"/>
                <a:sym typeface="Montserrat"/>
              </a:rPr>
              <a:t> </a:t>
            </a:r>
            <a:r>
              <a:rPr lang="es-PA" sz="2400" dirty="0" smtClean="0">
                <a:solidFill>
                  <a:srgbClr val="FFFFFF"/>
                </a:solidFill>
                <a:latin typeface="Montserrat"/>
                <a:ea typeface="Montserrat"/>
                <a:cs typeface="Montserrat"/>
                <a:sym typeface="Montserrat"/>
              </a:rPr>
              <a:t>.</a:t>
            </a:r>
          </a:p>
          <a:p>
            <a:pPr lvl="0" algn="just">
              <a:lnSpc>
                <a:spcPts val="2930"/>
              </a:lnSpc>
              <a:spcBef>
                <a:spcPct val="0"/>
              </a:spcBef>
            </a:pPr>
            <a:endParaRPr lang="es-PA" sz="2400" u="none" strike="noStrike" dirty="0">
              <a:solidFill>
                <a:srgbClr val="FFFFFF"/>
              </a:solidFill>
              <a:latin typeface="Montserrat"/>
              <a:ea typeface="Montserrat"/>
              <a:cs typeface="Montserrat"/>
              <a:sym typeface="Montserrat"/>
            </a:endParaRPr>
          </a:p>
          <a:p>
            <a:pPr lvl="0" algn="just">
              <a:lnSpc>
                <a:spcPts val="2930"/>
              </a:lnSpc>
              <a:spcBef>
                <a:spcPct val="0"/>
              </a:spcBef>
            </a:pPr>
            <a:r>
              <a:rPr lang="es-PA" sz="2400" dirty="0">
                <a:solidFill>
                  <a:srgbClr val="FFFFFF"/>
                </a:solidFill>
                <a:latin typeface="Montserrat"/>
                <a:ea typeface="Montserrat"/>
                <a:cs typeface="Montserrat"/>
                <a:sym typeface="Montserrat"/>
              </a:rPr>
              <a:t>Esta forma de almacenar las confirmaciones resulta ser opuesta al sistema SVN </a:t>
            </a:r>
            <a:r>
              <a:rPr lang="es-PA" sz="2400" dirty="0" err="1">
                <a:solidFill>
                  <a:srgbClr val="FFFFFF"/>
                </a:solidFill>
                <a:latin typeface="Montserrat"/>
                <a:ea typeface="Montserrat"/>
                <a:cs typeface="Montserrat"/>
                <a:sym typeface="Montserrat"/>
              </a:rPr>
              <a:t>git</a:t>
            </a:r>
            <a:r>
              <a:rPr lang="es-PA" sz="2400" dirty="0">
                <a:solidFill>
                  <a:srgbClr val="FFFFFF"/>
                </a:solidFill>
                <a:latin typeface="Montserrat"/>
                <a:ea typeface="Montserrat"/>
                <a:cs typeface="Montserrat"/>
                <a:sym typeface="Montserrat"/>
              </a:rPr>
              <a:t> </a:t>
            </a:r>
            <a:r>
              <a:rPr lang="es-PA" sz="2400" dirty="0" err="1">
                <a:solidFill>
                  <a:srgbClr val="FFFFFF"/>
                </a:solidFill>
                <a:latin typeface="Montserrat"/>
                <a:ea typeface="Montserrat"/>
                <a:cs typeface="Montserrat"/>
                <a:sym typeface="Montserrat"/>
              </a:rPr>
              <a:t>commit</a:t>
            </a:r>
            <a:r>
              <a:rPr lang="es-PA" sz="2400" dirty="0">
                <a:solidFill>
                  <a:srgbClr val="FFFFFF"/>
                </a:solidFill>
                <a:latin typeface="Montserrat"/>
                <a:ea typeface="Montserrat"/>
                <a:cs typeface="Montserrat"/>
                <a:sym typeface="Montserrat"/>
              </a:rPr>
              <a:t> </a:t>
            </a:r>
            <a:r>
              <a:rPr lang="es-PA" sz="2400" dirty="0" smtClean="0">
                <a:solidFill>
                  <a:srgbClr val="FFFFFF"/>
                </a:solidFill>
                <a:latin typeface="Montserrat"/>
                <a:ea typeface="Montserrat"/>
                <a:cs typeface="Montserrat"/>
                <a:sym typeface="Montserrat"/>
              </a:rPr>
              <a:t>–</a:t>
            </a:r>
            <a:r>
              <a:rPr lang="es-PA" sz="2400" dirty="0" err="1" smtClean="0">
                <a:solidFill>
                  <a:srgbClr val="FFFFFF"/>
                </a:solidFill>
                <a:latin typeface="Montserrat"/>
                <a:ea typeface="Montserrat"/>
                <a:cs typeface="Montserrat"/>
                <a:sym typeface="Montserrat"/>
              </a:rPr>
              <a:t>amend</a:t>
            </a:r>
            <a:r>
              <a:rPr lang="es-PA" sz="2400" dirty="0" smtClean="0">
                <a:solidFill>
                  <a:srgbClr val="FFFFFF"/>
                </a:solidFill>
                <a:latin typeface="Montserrat"/>
                <a:ea typeface="Montserrat"/>
                <a:cs typeface="Montserrat"/>
                <a:sym typeface="Montserrat"/>
              </a:rPr>
              <a:t>.</a:t>
            </a:r>
            <a:endParaRPr lang="en-US" sz="2400" u="none" strike="noStrike" dirty="0">
              <a:solidFill>
                <a:srgbClr val="FFFFFF"/>
              </a:solidFill>
              <a:latin typeface="Montserrat"/>
              <a:ea typeface="Montserrat"/>
              <a:cs typeface="Montserrat"/>
              <a:sym typeface="Montserrat"/>
            </a:endParaRPr>
          </a:p>
        </p:txBody>
      </p:sp>
      <p:grpSp>
        <p:nvGrpSpPr>
          <p:cNvPr id="20" name="Group 20"/>
          <p:cNvGrpSpPr/>
          <p:nvPr/>
        </p:nvGrpSpPr>
        <p:grpSpPr>
          <a:xfrm>
            <a:off x="12649017" y="3390461"/>
            <a:ext cx="5257799" cy="1156322"/>
            <a:chOff x="0" y="0"/>
            <a:chExt cx="1281756" cy="422662"/>
          </a:xfrm>
        </p:grpSpPr>
        <p:sp>
          <p:nvSpPr>
            <p:cNvPr id="21" name="Freeform 21"/>
            <p:cNvSpPr/>
            <p:nvPr/>
          </p:nvSpPr>
          <p:spPr>
            <a:xfrm>
              <a:off x="0" y="0"/>
              <a:ext cx="1281756" cy="422662"/>
            </a:xfrm>
            <a:custGeom>
              <a:avLst/>
              <a:gdLst/>
              <a:ahLst/>
              <a:cxnLst/>
              <a:rect l="l" t="t" r="r" b="b"/>
              <a:pathLst>
                <a:path w="1281756" h="422662">
                  <a:moveTo>
                    <a:pt x="101558" y="0"/>
                  </a:moveTo>
                  <a:lnTo>
                    <a:pt x="1180198" y="0"/>
                  </a:lnTo>
                  <a:cubicBezTo>
                    <a:pt x="1207133" y="0"/>
                    <a:pt x="1232964" y="10700"/>
                    <a:pt x="1252010" y="29746"/>
                  </a:cubicBezTo>
                  <a:cubicBezTo>
                    <a:pt x="1271056" y="48792"/>
                    <a:pt x="1281756" y="74623"/>
                    <a:pt x="1281756" y="101558"/>
                  </a:cubicBezTo>
                  <a:lnTo>
                    <a:pt x="1281756" y="321104"/>
                  </a:lnTo>
                  <a:cubicBezTo>
                    <a:pt x="1281756" y="348039"/>
                    <a:pt x="1271056" y="373870"/>
                    <a:pt x="1252010" y="392916"/>
                  </a:cubicBezTo>
                  <a:cubicBezTo>
                    <a:pt x="1232964" y="411962"/>
                    <a:pt x="1207133" y="422662"/>
                    <a:pt x="1180198" y="422662"/>
                  </a:cubicBezTo>
                  <a:lnTo>
                    <a:pt x="101558" y="422662"/>
                  </a:lnTo>
                  <a:cubicBezTo>
                    <a:pt x="74623" y="422662"/>
                    <a:pt x="48792" y="411962"/>
                    <a:pt x="29746" y="392916"/>
                  </a:cubicBezTo>
                  <a:cubicBezTo>
                    <a:pt x="10700" y="373870"/>
                    <a:pt x="0" y="348039"/>
                    <a:pt x="0" y="321104"/>
                  </a:cubicBezTo>
                  <a:lnTo>
                    <a:pt x="0" y="101558"/>
                  </a:lnTo>
                  <a:cubicBezTo>
                    <a:pt x="0" y="74623"/>
                    <a:pt x="10700" y="48792"/>
                    <a:pt x="29746" y="29746"/>
                  </a:cubicBezTo>
                  <a:cubicBezTo>
                    <a:pt x="48792" y="10700"/>
                    <a:pt x="74623" y="0"/>
                    <a:pt x="101558" y="0"/>
                  </a:cubicBezTo>
                  <a:close/>
                </a:path>
              </a:pathLst>
            </a:custGeom>
            <a:solidFill>
              <a:srgbClr val="F4F6FC"/>
            </a:solidFill>
            <a:ln cap="rnd">
              <a:noFill/>
              <a:prstDash val="solid"/>
              <a:round/>
            </a:ln>
          </p:spPr>
          <p:txBody>
            <a:bodyPr/>
            <a:lstStyle/>
            <a:p>
              <a:endParaRPr lang="es-PA"/>
            </a:p>
          </p:txBody>
        </p:sp>
        <p:sp>
          <p:nvSpPr>
            <p:cNvPr id="22" name="TextBox 22"/>
            <p:cNvSpPr txBox="1"/>
            <p:nvPr/>
          </p:nvSpPr>
          <p:spPr>
            <a:xfrm>
              <a:off x="0" y="-66675"/>
              <a:ext cx="1281756" cy="489337"/>
            </a:xfrm>
            <a:prstGeom prst="rect">
              <a:avLst/>
            </a:prstGeom>
          </p:spPr>
          <p:txBody>
            <a:bodyPr lIns="0" tIns="0" rIns="0" bIns="0" rtlCol="0" anchor="ctr"/>
            <a:lstStyle/>
            <a:p>
              <a:pPr algn="ctr">
                <a:lnSpc>
                  <a:spcPts val="4339"/>
                </a:lnSpc>
              </a:pPr>
              <a:r>
                <a:rPr lang="en-US" sz="3099" dirty="0" err="1">
                  <a:solidFill>
                    <a:srgbClr val="120052"/>
                  </a:solidFill>
                  <a:latin typeface="Montserrat Bold"/>
                  <a:ea typeface="Montserrat Bold"/>
                  <a:cs typeface="Montserrat Bold"/>
                  <a:sym typeface="Montserrat Bold"/>
                </a:rPr>
                <a:t>D</a:t>
              </a:r>
              <a:r>
                <a:rPr lang="en-US" sz="3099" dirty="0" err="1" smtClean="0">
                  <a:solidFill>
                    <a:srgbClr val="120052"/>
                  </a:solidFill>
                  <a:latin typeface="Montserrat Bold"/>
                  <a:ea typeface="Montserrat Bold"/>
                  <a:cs typeface="Montserrat Bold"/>
                  <a:sym typeface="Montserrat Bold"/>
                </a:rPr>
                <a:t>iferencia</a:t>
              </a:r>
              <a:r>
                <a:rPr lang="en-US" sz="3099" dirty="0" smtClean="0">
                  <a:solidFill>
                    <a:srgbClr val="120052"/>
                  </a:solidFill>
                  <a:latin typeface="Montserrat Bold"/>
                  <a:ea typeface="Montserrat Bold"/>
                  <a:cs typeface="Montserrat Bold"/>
                  <a:sym typeface="Montserrat Bold"/>
                </a:rPr>
                <a:t> </a:t>
              </a:r>
              <a:r>
                <a:rPr lang="en-US" sz="3099" dirty="0" err="1" smtClean="0">
                  <a:solidFill>
                    <a:srgbClr val="120052"/>
                  </a:solidFill>
                  <a:latin typeface="Montserrat Bold"/>
                  <a:ea typeface="Montserrat Bold"/>
                  <a:cs typeface="Montserrat Bold"/>
                  <a:sym typeface="Montserrat Bold"/>
                </a:rPr>
                <a:t>en</a:t>
              </a:r>
              <a:r>
                <a:rPr lang="en-US" sz="3099" dirty="0" smtClean="0">
                  <a:solidFill>
                    <a:srgbClr val="120052"/>
                  </a:solidFill>
                  <a:latin typeface="Montserrat Bold"/>
                  <a:ea typeface="Montserrat Bold"/>
                  <a:cs typeface="Montserrat Bold"/>
                  <a:sym typeface="Montserrat Bold"/>
                </a:rPr>
                <a:t> </a:t>
              </a:r>
              <a:r>
                <a:rPr lang="en-US" sz="3099" dirty="0" err="1">
                  <a:solidFill>
                    <a:srgbClr val="120052"/>
                  </a:solidFill>
                  <a:latin typeface="Montserrat Bold"/>
                  <a:ea typeface="Montserrat Bold"/>
                  <a:cs typeface="Montserrat Bold"/>
                  <a:sym typeface="Montserrat Bold"/>
                </a:rPr>
                <a:t>Git</a:t>
              </a:r>
              <a:r>
                <a:rPr lang="en-US" sz="3099" dirty="0">
                  <a:solidFill>
                    <a:srgbClr val="120052"/>
                  </a:solidFill>
                  <a:latin typeface="Montserrat Bold"/>
                  <a:ea typeface="Montserrat Bold"/>
                  <a:cs typeface="Montserrat Bold"/>
                  <a:sym typeface="Montserrat Bold"/>
                </a:rPr>
                <a:t> commit de </a:t>
              </a:r>
              <a:r>
                <a:rPr lang="en-US" sz="3099" dirty="0" smtClean="0">
                  <a:solidFill>
                    <a:srgbClr val="120052"/>
                  </a:solidFill>
                  <a:latin typeface="Montserrat Bold"/>
                  <a:ea typeface="Montserrat Bold"/>
                  <a:cs typeface="Montserrat Bold"/>
                  <a:sym typeface="Montserrat Bold"/>
                </a:rPr>
                <a:t>SVN </a:t>
              </a:r>
              <a:r>
                <a:rPr lang="en-US" sz="3099" dirty="0">
                  <a:solidFill>
                    <a:srgbClr val="120052"/>
                  </a:solidFill>
                  <a:latin typeface="Montserrat Bold"/>
                  <a:ea typeface="Montserrat Bold"/>
                  <a:cs typeface="Montserrat Bold"/>
                  <a:sym typeface="Montserrat Bold"/>
                </a:rPr>
                <a:t>commit</a:t>
              </a:r>
              <a:endParaRPr lang="en-US" sz="3099" dirty="0">
                <a:solidFill>
                  <a:srgbClr val="120052"/>
                </a:solidFill>
                <a:latin typeface="Montserrat Bold"/>
                <a:ea typeface="Montserrat Bold"/>
                <a:cs typeface="Montserrat Bold"/>
                <a:sym typeface="Montserrat Bold"/>
              </a:endParaRPr>
            </a:p>
          </p:txBody>
        </p:sp>
      </p:grpSp>
      <p:sp>
        <p:nvSpPr>
          <p:cNvPr id="23" name="TextBox 23"/>
          <p:cNvSpPr txBox="1"/>
          <p:nvPr/>
        </p:nvSpPr>
        <p:spPr>
          <a:xfrm>
            <a:off x="12802948" y="5095567"/>
            <a:ext cx="4949935" cy="3347070"/>
          </a:xfrm>
          <a:prstGeom prst="rect">
            <a:avLst/>
          </a:prstGeom>
        </p:spPr>
        <p:txBody>
          <a:bodyPr wrap="square" lIns="0" tIns="0" rIns="0" bIns="0" rtlCol="0" anchor="t">
            <a:spAutoFit/>
          </a:bodyPr>
          <a:lstStyle/>
          <a:p>
            <a:pPr lvl="0" algn="just">
              <a:lnSpc>
                <a:spcPts val="2930"/>
              </a:lnSpc>
              <a:spcBef>
                <a:spcPct val="0"/>
              </a:spcBef>
            </a:pPr>
            <a:r>
              <a:rPr lang="es-PA" sz="2400" dirty="0">
                <a:solidFill>
                  <a:srgbClr val="F4F6FC"/>
                </a:solidFill>
                <a:latin typeface="Montserrat"/>
                <a:ea typeface="Montserrat"/>
                <a:cs typeface="Montserrat"/>
                <a:sym typeface="Montserrat"/>
              </a:rPr>
              <a:t>Uno es modelo de aplicaciones centralizadas (SVN), el otro es un modelo de aplicaciones distribuidas (</a:t>
            </a:r>
            <a:r>
              <a:rPr lang="es-PA" sz="2400" dirty="0" err="1">
                <a:solidFill>
                  <a:srgbClr val="F4F6FC"/>
                </a:solidFill>
                <a:latin typeface="Montserrat"/>
                <a:ea typeface="Montserrat"/>
                <a:cs typeface="Montserrat"/>
                <a:sym typeface="Montserrat"/>
              </a:rPr>
              <a:t>Git</a:t>
            </a:r>
            <a:r>
              <a:rPr lang="es-PA" sz="2400" dirty="0" smtClean="0">
                <a:solidFill>
                  <a:srgbClr val="F4F6FC"/>
                </a:solidFill>
                <a:latin typeface="Montserrat"/>
                <a:ea typeface="Montserrat"/>
                <a:cs typeface="Montserrat"/>
                <a:sym typeface="Montserrat"/>
              </a:rPr>
              <a:t>).</a:t>
            </a:r>
          </a:p>
          <a:p>
            <a:pPr lvl="0" algn="just">
              <a:lnSpc>
                <a:spcPts val="2930"/>
              </a:lnSpc>
              <a:spcBef>
                <a:spcPct val="0"/>
              </a:spcBef>
            </a:pPr>
            <a:endParaRPr lang="es-PA" sz="2400" dirty="0" smtClean="0">
              <a:solidFill>
                <a:srgbClr val="F4F6FC"/>
              </a:solidFill>
              <a:latin typeface="Montserrat"/>
              <a:ea typeface="Montserrat"/>
              <a:cs typeface="Montserrat"/>
              <a:sym typeface="Montserrat"/>
            </a:endParaRPr>
          </a:p>
          <a:p>
            <a:pPr lvl="0" algn="just">
              <a:lnSpc>
                <a:spcPts val="2930"/>
              </a:lnSpc>
              <a:spcBef>
                <a:spcPct val="0"/>
              </a:spcBef>
            </a:pPr>
            <a:r>
              <a:rPr lang="es-PA" sz="2400" dirty="0">
                <a:solidFill>
                  <a:srgbClr val="F4F6FC"/>
                </a:solidFill>
                <a:latin typeface="Montserrat"/>
                <a:ea typeface="Montserrat"/>
                <a:cs typeface="Montserrat"/>
                <a:sym typeface="Montserrat"/>
              </a:rPr>
              <a:t>Esta ventaja del comando </a:t>
            </a:r>
            <a:r>
              <a:rPr lang="es-PA" sz="2400" dirty="0" err="1">
                <a:solidFill>
                  <a:srgbClr val="F4F6FC"/>
                </a:solidFill>
                <a:latin typeface="Montserrat"/>
                <a:ea typeface="Montserrat"/>
                <a:cs typeface="Montserrat"/>
                <a:sym typeface="Montserrat"/>
              </a:rPr>
              <a:t>git</a:t>
            </a:r>
            <a:r>
              <a:rPr lang="es-PA" sz="2400" dirty="0">
                <a:solidFill>
                  <a:srgbClr val="F4F6FC"/>
                </a:solidFill>
                <a:latin typeface="Montserrat"/>
                <a:ea typeface="Montserrat"/>
                <a:cs typeface="Montserrat"/>
                <a:sym typeface="Montserrat"/>
              </a:rPr>
              <a:t> </a:t>
            </a:r>
            <a:r>
              <a:rPr lang="es-PA" sz="2400" dirty="0" err="1">
                <a:solidFill>
                  <a:srgbClr val="F4F6FC"/>
                </a:solidFill>
                <a:latin typeface="Montserrat"/>
                <a:ea typeface="Montserrat"/>
                <a:cs typeface="Montserrat"/>
                <a:sym typeface="Montserrat"/>
              </a:rPr>
              <a:t>commit</a:t>
            </a:r>
            <a:r>
              <a:rPr lang="es-PA" sz="2400" dirty="0">
                <a:solidFill>
                  <a:srgbClr val="F4F6FC"/>
                </a:solidFill>
                <a:latin typeface="Montserrat"/>
                <a:ea typeface="Montserrat"/>
                <a:cs typeface="Montserrat"/>
                <a:sym typeface="Montserrat"/>
              </a:rPr>
              <a:t> o </a:t>
            </a:r>
            <a:r>
              <a:rPr lang="es-PA" sz="2400" dirty="0" err="1">
                <a:solidFill>
                  <a:srgbClr val="F4F6FC"/>
                </a:solidFill>
                <a:latin typeface="Montserrat"/>
                <a:ea typeface="Montserrat"/>
                <a:cs typeface="Montserrat"/>
                <a:sym typeface="Montserrat"/>
              </a:rPr>
              <a:t>git</a:t>
            </a:r>
            <a:r>
              <a:rPr lang="es-PA" sz="2400" dirty="0">
                <a:solidFill>
                  <a:srgbClr val="F4F6FC"/>
                </a:solidFill>
                <a:latin typeface="Montserrat"/>
                <a:ea typeface="Montserrat"/>
                <a:cs typeface="Montserrat"/>
                <a:sym typeface="Montserrat"/>
              </a:rPr>
              <a:t> </a:t>
            </a:r>
            <a:r>
              <a:rPr lang="es-PA" sz="2400" dirty="0" err="1">
                <a:solidFill>
                  <a:srgbClr val="F4F6FC"/>
                </a:solidFill>
                <a:latin typeface="Montserrat"/>
                <a:ea typeface="Montserrat"/>
                <a:cs typeface="Montserrat"/>
                <a:sym typeface="Montserrat"/>
              </a:rPr>
              <a:t>commit</a:t>
            </a:r>
            <a:r>
              <a:rPr lang="es-PA" sz="2400" dirty="0">
                <a:solidFill>
                  <a:srgbClr val="F4F6FC"/>
                </a:solidFill>
                <a:latin typeface="Montserrat"/>
                <a:ea typeface="Montserrat"/>
                <a:cs typeface="Montserrat"/>
                <a:sym typeface="Montserrat"/>
              </a:rPr>
              <a:t> -s resulta en una mayor </a:t>
            </a:r>
            <a:r>
              <a:rPr lang="es-PA" sz="2400" dirty="0" smtClean="0">
                <a:solidFill>
                  <a:srgbClr val="F4F6FC"/>
                </a:solidFill>
                <a:latin typeface="Montserrat"/>
                <a:ea typeface="Montserrat"/>
                <a:cs typeface="Montserrat"/>
                <a:sym typeface="Montserrat"/>
              </a:rPr>
              <a:t>eficiencia.</a:t>
            </a:r>
            <a:endParaRPr lang="es-PA" sz="2400" dirty="0">
              <a:solidFill>
                <a:srgbClr val="F4F6FC"/>
              </a:solidFill>
              <a:latin typeface="Montserrat"/>
              <a:ea typeface="Montserrat"/>
              <a:cs typeface="Montserrat"/>
              <a:sym typeface="Montserrat"/>
            </a:endParaRPr>
          </a:p>
          <a:p>
            <a:pPr lvl="0" algn="just">
              <a:lnSpc>
                <a:spcPts val="2930"/>
              </a:lnSpc>
              <a:spcBef>
                <a:spcPct val="0"/>
              </a:spcBef>
            </a:pPr>
            <a:endParaRPr lang="en-US" sz="2400" dirty="0">
              <a:solidFill>
                <a:srgbClr val="F4F6FC"/>
              </a:solidFill>
              <a:latin typeface="Montserrat"/>
              <a:ea typeface="Montserrat"/>
              <a:cs typeface="Montserrat"/>
              <a:sym typeface="Montserrat"/>
            </a:endParaRPr>
          </a:p>
        </p:txBody>
      </p:sp>
      <p:sp>
        <p:nvSpPr>
          <p:cNvPr id="24" name="Freeform 24"/>
          <p:cNvSpPr/>
          <p:nvPr/>
        </p:nvSpPr>
        <p:spPr>
          <a:xfrm>
            <a:off x="16522564" y="8521564"/>
            <a:ext cx="736736" cy="736736"/>
          </a:xfrm>
          <a:custGeom>
            <a:avLst/>
            <a:gdLst/>
            <a:ahLst/>
            <a:cxnLst/>
            <a:rect l="l" t="t" r="r" b="b"/>
            <a:pathLst>
              <a:path w="736736" h="736736">
                <a:moveTo>
                  <a:pt x="0" y="0"/>
                </a:moveTo>
                <a:lnTo>
                  <a:pt x="736736" y="0"/>
                </a:lnTo>
                <a:lnTo>
                  <a:pt x="736736" y="736736"/>
                </a:lnTo>
                <a:lnTo>
                  <a:pt x="0" y="73673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s-PA"/>
          </a:p>
        </p:txBody>
      </p:sp>
    </p:spTree>
    <p:extLst>
      <p:ext uri="{BB962C8B-B14F-4D97-AF65-F5344CB8AC3E}">
        <p14:creationId xmlns:p14="http://schemas.microsoft.com/office/powerpoint/2010/main" val="5624337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23036" y="788378"/>
            <a:ext cx="18311035" cy="8706900"/>
            <a:chOff x="0" y="0"/>
            <a:chExt cx="3157751" cy="3188048"/>
          </a:xfrm>
        </p:grpSpPr>
        <p:sp>
          <p:nvSpPr>
            <p:cNvPr id="4" name="Freeform 4"/>
            <p:cNvSpPr/>
            <p:nvPr/>
          </p:nvSpPr>
          <p:spPr>
            <a:xfrm>
              <a:off x="0" y="0"/>
              <a:ext cx="3157751" cy="3188048"/>
            </a:xfrm>
            <a:custGeom>
              <a:avLst/>
              <a:gdLst/>
              <a:ahLst/>
              <a:cxnLst/>
              <a:rect l="l" t="t" r="r" b="b"/>
              <a:pathLst>
                <a:path w="3157751" h="3188048">
                  <a:moveTo>
                    <a:pt x="0" y="0"/>
                  </a:moveTo>
                  <a:lnTo>
                    <a:pt x="3157751" y="0"/>
                  </a:lnTo>
                  <a:lnTo>
                    <a:pt x="3157751" y="3188048"/>
                  </a:lnTo>
                  <a:lnTo>
                    <a:pt x="0" y="3188048"/>
                  </a:lnTo>
                  <a:close/>
                </a:path>
              </a:pathLst>
            </a:custGeom>
            <a:solidFill>
              <a:srgbClr val="120052"/>
            </a:solidFill>
            <a:ln cap="sq">
              <a:noFill/>
              <a:prstDash val="solid"/>
              <a:miter/>
            </a:ln>
          </p:spPr>
          <p:txBody>
            <a:bodyPr/>
            <a:lstStyle/>
            <a:p>
              <a:endParaRPr lang="es-PA"/>
            </a:p>
          </p:txBody>
        </p:sp>
        <p:sp>
          <p:nvSpPr>
            <p:cNvPr id="5" name="TextBox 5"/>
            <p:cNvSpPr txBox="1"/>
            <p:nvPr/>
          </p:nvSpPr>
          <p:spPr>
            <a:xfrm>
              <a:off x="0" y="-38100"/>
              <a:ext cx="3157751" cy="3226148"/>
            </a:xfrm>
            <a:prstGeom prst="rect">
              <a:avLst/>
            </a:prstGeom>
          </p:spPr>
          <p:txBody>
            <a:bodyPr lIns="50800" tIns="50800" rIns="50800" bIns="50800" rtlCol="0" anchor="ctr"/>
            <a:lstStyle/>
            <a:p>
              <a:pPr marL="0" lvl="0" indent="0" algn="ctr">
                <a:lnSpc>
                  <a:spcPts val="3360"/>
                </a:lnSpc>
                <a:spcBef>
                  <a:spcPct val="0"/>
                </a:spcBef>
              </a:pPr>
              <a:endParaRPr/>
            </a:p>
          </p:txBody>
        </p:sp>
      </p:grpSp>
      <p:sp>
        <p:nvSpPr>
          <p:cNvPr id="6" name="Freeform 6"/>
          <p:cNvSpPr/>
          <p:nvPr/>
        </p:nvSpPr>
        <p:spPr>
          <a:xfrm>
            <a:off x="2724113" y="1924321"/>
            <a:ext cx="904970" cy="893453"/>
          </a:xfrm>
          <a:custGeom>
            <a:avLst/>
            <a:gdLst/>
            <a:ahLst/>
            <a:cxnLst/>
            <a:rect l="l" t="t" r="r" b="b"/>
            <a:pathLst>
              <a:path w="904970" h="893453">
                <a:moveTo>
                  <a:pt x="0" y="0"/>
                </a:moveTo>
                <a:lnTo>
                  <a:pt x="904971" y="0"/>
                </a:lnTo>
                <a:lnTo>
                  <a:pt x="904971" y="893453"/>
                </a:lnTo>
                <a:lnTo>
                  <a:pt x="0" y="89345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s-PA"/>
          </a:p>
        </p:txBody>
      </p:sp>
      <p:grpSp>
        <p:nvGrpSpPr>
          <p:cNvPr id="7" name="Group 7"/>
          <p:cNvGrpSpPr/>
          <p:nvPr/>
        </p:nvGrpSpPr>
        <p:grpSpPr>
          <a:xfrm>
            <a:off x="0" y="9612922"/>
            <a:ext cx="4222959" cy="2264472"/>
            <a:chOff x="0" y="0"/>
            <a:chExt cx="1476395" cy="791686"/>
          </a:xfrm>
        </p:grpSpPr>
        <p:sp>
          <p:nvSpPr>
            <p:cNvPr id="8" name="Freeform 8"/>
            <p:cNvSpPr/>
            <p:nvPr/>
          </p:nvSpPr>
          <p:spPr>
            <a:xfrm>
              <a:off x="0" y="0"/>
              <a:ext cx="1476395" cy="791686"/>
            </a:xfrm>
            <a:custGeom>
              <a:avLst/>
              <a:gdLst/>
              <a:ahLst/>
              <a:cxnLst/>
              <a:rect l="l" t="t" r="r" b="b"/>
              <a:pathLst>
                <a:path w="1476395" h="791686">
                  <a:moveTo>
                    <a:pt x="0" y="0"/>
                  </a:moveTo>
                  <a:lnTo>
                    <a:pt x="1476395" y="0"/>
                  </a:lnTo>
                  <a:lnTo>
                    <a:pt x="1476395" y="791686"/>
                  </a:lnTo>
                  <a:lnTo>
                    <a:pt x="0" y="791686"/>
                  </a:lnTo>
                  <a:close/>
                </a:path>
              </a:pathLst>
            </a:custGeom>
            <a:solidFill>
              <a:srgbClr val="8063E8"/>
            </a:solidFill>
            <a:ln cap="sq">
              <a:noFill/>
              <a:prstDash val="solid"/>
              <a:miter/>
            </a:ln>
          </p:spPr>
          <p:txBody>
            <a:bodyPr/>
            <a:lstStyle/>
            <a:p>
              <a:endParaRPr lang="es-PA"/>
            </a:p>
          </p:txBody>
        </p:sp>
        <p:sp>
          <p:nvSpPr>
            <p:cNvPr id="9" name="TextBox 9"/>
            <p:cNvSpPr txBox="1"/>
            <p:nvPr/>
          </p:nvSpPr>
          <p:spPr>
            <a:xfrm>
              <a:off x="0" y="-38100"/>
              <a:ext cx="1476395" cy="829786"/>
            </a:xfrm>
            <a:prstGeom prst="rect">
              <a:avLst/>
            </a:prstGeom>
          </p:spPr>
          <p:txBody>
            <a:bodyPr lIns="50800" tIns="50800" rIns="50800" bIns="50800" rtlCol="0" anchor="ctr"/>
            <a:lstStyle/>
            <a:p>
              <a:pPr marL="0" lvl="0" indent="0" algn="ctr">
                <a:lnSpc>
                  <a:spcPts val="3360"/>
                </a:lnSpc>
                <a:spcBef>
                  <a:spcPct val="0"/>
                </a:spcBef>
              </a:pPr>
              <a:endParaRPr/>
            </a:p>
          </p:txBody>
        </p:sp>
      </p:grpSp>
      <p:grpSp>
        <p:nvGrpSpPr>
          <p:cNvPr id="10" name="Group 10"/>
          <p:cNvGrpSpPr/>
          <p:nvPr/>
        </p:nvGrpSpPr>
        <p:grpSpPr>
          <a:xfrm>
            <a:off x="4378161" y="9612922"/>
            <a:ext cx="4222959" cy="2264472"/>
            <a:chOff x="0" y="0"/>
            <a:chExt cx="1476395" cy="791686"/>
          </a:xfrm>
        </p:grpSpPr>
        <p:sp>
          <p:nvSpPr>
            <p:cNvPr id="11" name="Freeform 11"/>
            <p:cNvSpPr/>
            <p:nvPr/>
          </p:nvSpPr>
          <p:spPr>
            <a:xfrm>
              <a:off x="0" y="0"/>
              <a:ext cx="1476395" cy="791686"/>
            </a:xfrm>
            <a:custGeom>
              <a:avLst/>
              <a:gdLst/>
              <a:ahLst/>
              <a:cxnLst/>
              <a:rect l="l" t="t" r="r" b="b"/>
              <a:pathLst>
                <a:path w="1476395" h="791686">
                  <a:moveTo>
                    <a:pt x="0" y="0"/>
                  </a:moveTo>
                  <a:lnTo>
                    <a:pt x="1476395" y="0"/>
                  </a:lnTo>
                  <a:lnTo>
                    <a:pt x="1476395" y="791686"/>
                  </a:lnTo>
                  <a:lnTo>
                    <a:pt x="0" y="791686"/>
                  </a:lnTo>
                  <a:close/>
                </a:path>
              </a:pathLst>
            </a:custGeom>
            <a:solidFill>
              <a:srgbClr val="49A5EF"/>
            </a:solidFill>
            <a:ln cap="sq">
              <a:noFill/>
              <a:prstDash val="solid"/>
              <a:miter/>
            </a:ln>
          </p:spPr>
          <p:txBody>
            <a:bodyPr/>
            <a:lstStyle/>
            <a:p>
              <a:endParaRPr lang="es-PA"/>
            </a:p>
          </p:txBody>
        </p:sp>
        <p:sp>
          <p:nvSpPr>
            <p:cNvPr id="12" name="TextBox 12"/>
            <p:cNvSpPr txBox="1"/>
            <p:nvPr/>
          </p:nvSpPr>
          <p:spPr>
            <a:xfrm>
              <a:off x="0" y="-38100"/>
              <a:ext cx="1476395" cy="829786"/>
            </a:xfrm>
            <a:prstGeom prst="rect">
              <a:avLst/>
            </a:prstGeom>
          </p:spPr>
          <p:txBody>
            <a:bodyPr lIns="50800" tIns="50800" rIns="50800" bIns="50800" rtlCol="0" anchor="ctr"/>
            <a:lstStyle/>
            <a:p>
              <a:pPr marL="0" lvl="0" indent="0" algn="ctr">
                <a:lnSpc>
                  <a:spcPts val="3360"/>
                </a:lnSpc>
                <a:spcBef>
                  <a:spcPct val="0"/>
                </a:spcBef>
              </a:pPr>
              <a:endParaRPr/>
            </a:p>
          </p:txBody>
        </p:sp>
      </p:grpSp>
      <p:grpSp>
        <p:nvGrpSpPr>
          <p:cNvPr id="13" name="Group 13"/>
          <p:cNvGrpSpPr/>
          <p:nvPr/>
        </p:nvGrpSpPr>
        <p:grpSpPr>
          <a:xfrm>
            <a:off x="0" y="-1590394"/>
            <a:ext cx="4222959" cy="2264472"/>
            <a:chOff x="0" y="0"/>
            <a:chExt cx="1476395" cy="791686"/>
          </a:xfrm>
        </p:grpSpPr>
        <p:sp>
          <p:nvSpPr>
            <p:cNvPr id="14" name="Freeform 14"/>
            <p:cNvSpPr/>
            <p:nvPr/>
          </p:nvSpPr>
          <p:spPr>
            <a:xfrm>
              <a:off x="0" y="0"/>
              <a:ext cx="1476395" cy="791686"/>
            </a:xfrm>
            <a:custGeom>
              <a:avLst/>
              <a:gdLst/>
              <a:ahLst/>
              <a:cxnLst/>
              <a:rect l="l" t="t" r="r" b="b"/>
              <a:pathLst>
                <a:path w="1476395" h="791686">
                  <a:moveTo>
                    <a:pt x="0" y="0"/>
                  </a:moveTo>
                  <a:lnTo>
                    <a:pt x="1476395" y="0"/>
                  </a:lnTo>
                  <a:lnTo>
                    <a:pt x="1476395" y="791686"/>
                  </a:lnTo>
                  <a:lnTo>
                    <a:pt x="0" y="791686"/>
                  </a:lnTo>
                  <a:close/>
                </a:path>
              </a:pathLst>
            </a:custGeom>
            <a:solidFill>
              <a:srgbClr val="8063E8"/>
            </a:solidFill>
            <a:ln cap="sq">
              <a:noFill/>
              <a:prstDash val="solid"/>
              <a:miter/>
            </a:ln>
          </p:spPr>
          <p:txBody>
            <a:bodyPr/>
            <a:lstStyle/>
            <a:p>
              <a:endParaRPr lang="es-PA"/>
            </a:p>
          </p:txBody>
        </p:sp>
        <p:sp>
          <p:nvSpPr>
            <p:cNvPr id="15" name="TextBox 15"/>
            <p:cNvSpPr txBox="1"/>
            <p:nvPr/>
          </p:nvSpPr>
          <p:spPr>
            <a:xfrm>
              <a:off x="0" y="-38100"/>
              <a:ext cx="1476395" cy="829786"/>
            </a:xfrm>
            <a:prstGeom prst="rect">
              <a:avLst/>
            </a:prstGeom>
          </p:spPr>
          <p:txBody>
            <a:bodyPr lIns="50800" tIns="50800" rIns="50800" bIns="50800" rtlCol="0" anchor="ctr"/>
            <a:lstStyle/>
            <a:p>
              <a:pPr marL="0" lvl="0" indent="0" algn="ctr">
                <a:lnSpc>
                  <a:spcPts val="3360"/>
                </a:lnSpc>
                <a:spcBef>
                  <a:spcPct val="0"/>
                </a:spcBef>
              </a:pPr>
              <a:endParaRPr/>
            </a:p>
          </p:txBody>
        </p:sp>
      </p:grpSp>
      <p:grpSp>
        <p:nvGrpSpPr>
          <p:cNvPr id="16" name="Group 16"/>
          <p:cNvGrpSpPr/>
          <p:nvPr/>
        </p:nvGrpSpPr>
        <p:grpSpPr>
          <a:xfrm>
            <a:off x="4378161" y="-1590394"/>
            <a:ext cx="4222959" cy="2264472"/>
            <a:chOff x="0" y="0"/>
            <a:chExt cx="1476395" cy="791686"/>
          </a:xfrm>
        </p:grpSpPr>
        <p:sp>
          <p:nvSpPr>
            <p:cNvPr id="17" name="Freeform 17"/>
            <p:cNvSpPr/>
            <p:nvPr/>
          </p:nvSpPr>
          <p:spPr>
            <a:xfrm>
              <a:off x="0" y="0"/>
              <a:ext cx="1476395" cy="791686"/>
            </a:xfrm>
            <a:custGeom>
              <a:avLst/>
              <a:gdLst/>
              <a:ahLst/>
              <a:cxnLst/>
              <a:rect l="l" t="t" r="r" b="b"/>
              <a:pathLst>
                <a:path w="1476395" h="791686">
                  <a:moveTo>
                    <a:pt x="0" y="0"/>
                  </a:moveTo>
                  <a:lnTo>
                    <a:pt x="1476395" y="0"/>
                  </a:lnTo>
                  <a:lnTo>
                    <a:pt x="1476395" y="791686"/>
                  </a:lnTo>
                  <a:lnTo>
                    <a:pt x="0" y="791686"/>
                  </a:lnTo>
                  <a:close/>
                </a:path>
              </a:pathLst>
            </a:custGeom>
            <a:solidFill>
              <a:srgbClr val="49A5EF"/>
            </a:solidFill>
            <a:ln cap="sq">
              <a:noFill/>
              <a:prstDash val="solid"/>
              <a:miter/>
            </a:ln>
          </p:spPr>
          <p:txBody>
            <a:bodyPr/>
            <a:lstStyle/>
            <a:p>
              <a:endParaRPr lang="es-PA"/>
            </a:p>
          </p:txBody>
        </p:sp>
        <p:sp>
          <p:nvSpPr>
            <p:cNvPr id="18" name="TextBox 18"/>
            <p:cNvSpPr txBox="1"/>
            <p:nvPr/>
          </p:nvSpPr>
          <p:spPr>
            <a:xfrm>
              <a:off x="0" y="-38100"/>
              <a:ext cx="1476395" cy="829786"/>
            </a:xfrm>
            <a:prstGeom prst="rect">
              <a:avLst/>
            </a:prstGeom>
          </p:spPr>
          <p:txBody>
            <a:bodyPr lIns="50800" tIns="50800" rIns="50800" bIns="50800" rtlCol="0" anchor="ctr"/>
            <a:lstStyle/>
            <a:p>
              <a:pPr marL="0" lvl="0" indent="0" algn="ctr">
                <a:lnSpc>
                  <a:spcPts val="3360"/>
                </a:lnSpc>
                <a:spcBef>
                  <a:spcPct val="0"/>
                </a:spcBef>
              </a:pPr>
              <a:endParaRPr/>
            </a:p>
          </p:txBody>
        </p:sp>
      </p:grpSp>
      <p:sp>
        <p:nvSpPr>
          <p:cNvPr id="19" name="TextBox 19"/>
          <p:cNvSpPr txBox="1"/>
          <p:nvPr/>
        </p:nvSpPr>
        <p:spPr>
          <a:xfrm>
            <a:off x="989558" y="3414671"/>
            <a:ext cx="11202441" cy="1962076"/>
          </a:xfrm>
          <a:prstGeom prst="rect">
            <a:avLst/>
          </a:prstGeom>
        </p:spPr>
        <p:txBody>
          <a:bodyPr wrap="square" lIns="0" tIns="0" rIns="0" bIns="0" rtlCol="0" anchor="t">
            <a:spAutoFit/>
          </a:bodyPr>
          <a:lstStyle/>
          <a:p>
            <a:pPr marL="0" lvl="0" indent="0" algn="ctr">
              <a:lnSpc>
                <a:spcPts val="15346"/>
              </a:lnSpc>
              <a:spcBef>
                <a:spcPct val="0"/>
              </a:spcBef>
            </a:pPr>
            <a:r>
              <a:rPr lang="en-US" sz="12788" dirty="0" err="1" smtClean="0">
                <a:solidFill>
                  <a:srgbClr val="F4F6FC"/>
                </a:solidFill>
                <a:latin typeface="Roboto Bold"/>
                <a:ea typeface="Roboto Bold"/>
                <a:cs typeface="Roboto Bold"/>
                <a:sym typeface="Roboto Bold"/>
              </a:rPr>
              <a:t>Conclusiones</a:t>
            </a:r>
            <a:endParaRPr lang="en-US" sz="12788" dirty="0">
              <a:solidFill>
                <a:srgbClr val="F4F6FC"/>
              </a:solidFill>
              <a:latin typeface="Roboto Bold"/>
              <a:ea typeface="Roboto Bold"/>
              <a:cs typeface="Roboto Bold"/>
              <a:sym typeface="Roboto Bold"/>
            </a:endParaRPr>
          </a:p>
        </p:txBody>
      </p:sp>
    </p:spTree>
    <p:extLst>
      <p:ext uri="{BB962C8B-B14F-4D97-AF65-F5344CB8AC3E}">
        <p14:creationId xmlns:p14="http://schemas.microsoft.com/office/powerpoint/2010/main" val="6478843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7464828" y="-7464828"/>
            <a:ext cx="3358345" cy="18288000"/>
            <a:chOff x="0" y="0"/>
            <a:chExt cx="188446" cy="1026193"/>
          </a:xfrm>
        </p:grpSpPr>
        <p:sp>
          <p:nvSpPr>
            <p:cNvPr id="3" name="Freeform 3"/>
            <p:cNvSpPr/>
            <p:nvPr/>
          </p:nvSpPr>
          <p:spPr>
            <a:xfrm>
              <a:off x="0" y="0"/>
              <a:ext cx="188446" cy="1026192"/>
            </a:xfrm>
            <a:custGeom>
              <a:avLst/>
              <a:gdLst/>
              <a:ahLst/>
              <a:cxnLst/>
              <a:rect l="l" t="t" r="r" b="b"/>
              <a:pathLst>
                <a:path w="188446" h="1026192">
                  <a:moveTo>
                    <a:pt x="0" y="0"/>
                  </a:moveTo>
                  <a:lnTo>
                    <a:pt x="188446" y="0"/>
                  </a:lnTo>
                  <a:lnTo>
                    <a:pt x="188446" y="1026192"/>
                  </a:lnTo>
                  <a:lnTo>
                    <a:pt x="0" y="1026192"/>
                  </a:lnTo>
                  <a:close/>
                </a:path>
              </a:pathLst>
            </a:custGeom>
            <a:solidFill>
              <a:srgbClr val="120052"/>
            </a:solidFill>
          </p:spPr>
          <p:txBody>
            <a:bodyPr/>
            <a:lstStyle/>
            <a:p>
              <a:endParaRPr lang="es-PA"/>
            </a:p>
          </p:txBody>
        </p:sp>
        <p:sp>
          <p:nvSpPr>
            <p:cNvPr id="4" name="TextBox 4"/>
            <p:cNvSpPr txBox="1"/>
            <p:nvPr/>
          </p:nvSpPr>
          <p:spPr>
            <a:xfrm>
              <a:off x="0" y="-38100"/>
              <a:ext cx="188446" cy="1064293"/>
            </a:xfrm>
            <a:prstGeom prst="rect">
              <a:avLst/>
            </a:prstGeom>
          </p:spPr>
          <p:txBody>
            <a:bodyPr lIns="50800" tIns="50800" rIns="50800" bIns="50800" rtlCol="0" anchor="ctr"/>
            <a:lstStyle/>
            <a:p>
              <a:pPr algn="ctr">
                <a:lnSpc>
                  <a:spcPts val="3360"/>
                </a:lnSpc>
              </a:pPr>
              <a:endParaRPr/>
            </a:p>
          </p:txBody>
        </p:sp>
      </p:grpSp>
      <p:sp>
        <p:nvSpPr>
          <p:cNvPr id="5" name="Freeform 5"/>
          <p:cNvSpPr/>
          <p:nvPr/>
        </p:nvSpPr>
        <p:spPr>
          <a:xfrm>
            <a:off x="16522564" y="8521564"/>
            <a:ext cx="736736" cy="736736"/>
          </a:xfrm>
          <a:custGeom>
            <a:avLst/>
            <a:gdLst/>
            <a:ahLst/>
            <a:cxnLst/>
            <a:rect l="l" t="t" r="r" b="b"/>
            <a:pathLst>
              <a:path w="736736" h="736736">
                <a:moveTo>
                  <a:pt x="0" y="0"/>
                </a:moveTo>
                <a:lnTo>
                  <a:pt x="736736" y="0"/>
                </a:lnTo>
                <a:lnTo>
                  <a:pt x="736736" y="736736"/>
                </a:lnTo>
                <a:lnTo>
                  <a:pt x="0" y="73673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s-PA"/>
          </a:p>
        </p:txBody>
      </p:sp>
      <p:sp>
        <p:nvSpPr>
          <p:cNvPr id="6" name="Freeform 6"/>
          <p:cNvSpPr/>
          <p:nvPr/>
        </p:nvSpPr>
        <p:spPr>
          <a:xfrm>
            <a:off x="552177" y="3358345"/>
            <a:ext cx="4200554" cy="4209101"/>
          </a:xfrm>
          <a:custGeom>
            <a:avLst/>
            <a:gdLst/>
            <a:ahLst/>
            <a:cxnLst/>
            <a:rect l="l" t="t" r="r" b="b"/>
            <a:pathLst>
              <a:path w="4200554" h="4209101">
                <a:moveTo>
                  <a:pt x="0" y="0"/>
                </a:moveTo>
                <a:lnTo>
                  <a:pt x="4200554" y="0"/>
                </a:lnTo>
                <a:lnTo>
                  <a:pt x="4200554" y="4209100"/>
                </a:lnTo>
                <a:lnTo>
                  <a:pt x="0" y="4209100"/>
                </a:lnTo>
                <a:lnTo>
                  <a:pt x="0" y="0"/>
                </a:lnTo>
                <a:close/>
              </a:path>
            </a:pathLst>
          </a:custGeom>
          <a:blipFill>
            <a:blip r:embed="rId4"/>
            <a:stretch>
              <a:fillRect r="-138579"/>
            </a:stretch>
          </a:blipFill>
        </p:spPr>
        <p:txBody>
          <a:bodyPr/>
          <a:lstStyle/>
          <a:p>
            <a:endParaRPr lang="es-PA"/>
          </a:p>
        </p:txBody>
      </p:sp>
      <p:sp>
        <p:nvSpPr>
          <p:cNvPr id="7" name="Freeform 7"/>
          <p:cNvSpPr/>
          <p:nvPr/>
        </p:nvSpPr>
        <p:spPr>
          <a:xfrm>
            <a:off x="644759" y="7567445"/>
            <a:ext cx="4015389" cy="2745651"/>
          </a:xfrm>
          <a:custGeom>
            <a:avLst/>
            <a:gdLst/>
            <a:ahLst/>
            <a:cxnLst/>
            <a:rect l="l" t="t" r="r" b="b"/>
            <a:pathLst>
              <a:path w="4015389" h="2745651">
                <a:moveTo>
                  <a:pt x="0" y="0"/>
                </a:moveTo>
                <a:lnTo>
                  <a:pt x="4015390" y="0"/>
                </a:lnTo>
                <a:lnTo>
                  <a:pt x="4015390" y="2745651"/>
                </a:lnTo>
                <a:lnTo>
                  <a:pt x="0" y="2745651"/>
                </a:lnTo>
                <a:lnTo>
                  <a:pt x="0" y="0"/>
                </a:lnTo>
                <a:close/>
              </a:path>
            </a:pathLst>
          </a:custGeom>
          <a:blipFill>
            <a:blip r:embed="rId5"/>
            <a:stretch>
              <a:fillRect t="-31526" b="-13829"/>
            </a:stretch>
          </a:blipFill>
        </p:spPr>
        <p:txBody>
          <a:bodyPr/>
          <a:lstStyle/>
          <a:p>
            <a:endParaRPr lang="es-PA"/>
          </a:p>
        </p:txBody>
      </p:sp>
      <p:sp>
        <p:nvSpPr>
          <p:cNvPr id="8" name="TextBox 8"/>
          <p:cNvSpPr txBox="1"/>
          <p:nvPr/>
        </p:nvSpPr>
        <p:spPr>
          <a:xfrm>
            <a:off x="5162928" y="3484774"/>
            <a:ext cx="6651996" cy="415755"/>
          </a:xfrm>
          <a:prstGeom prst="rect">
            <a:avLst/>
          </a:prstGeom>
        </p:spPr>
        <p:txBody>
          <a:bodyPr lIns="0" tIns="0" rIns="0" bIns="0" rtlCol="0" anchor="t">
            <a:spAutoFit/>
          </a:bodyPr>
          <a:lstStyle/>
          <a:p>
            <a:pPr algn="l">
              <a:lnSpc>
                <a:spcPts val="3360"/>
              </a:lnSpc>
            </a:pPr>
            <a:r>
              <a:rPr lang="en-US" sz="2800" dirty="0" err="1">
                <a:solidFill>
                  <a:srgbClr val="120052"/>
                </a:solidFill>
                <a:latin typeface="Montserrat Bold"/>
                <a:ea typeface="Montserrat Bold"/>
                <a:cs typeface="Montserrat Bold"/>
                <a:sym typeface="Montserrat Bold"/>
              </a:rPr>
              <a:t>Conceptos</a:t>
            </a:r>
            <a:r>
              <a:rPr lang="en-US" sz="2800" dirty="0">
                <a:solidFill>
                  <a:srgbClr val="120052"/>
                </a:solidFill>
                <a:latin typeface="Montserrat Bold"/>
                <a:ea typeface="Montserrat Bold"/>
                <a:cs typeface="Montserrat Bold"/>
                <a:sym typeface="Montserrat Bold"/>
              </a:rPr>
              <a:t> </a:t>
            </a:r>
            <a:r>
              <a:rPr lang="en-US" sz="2800" dirty="0" err="1">
                <a:solidFill>
                  <a:srgbClr val="120052"/>
                </a:solidFill>
                <a:latin typeface="Montserrat Bold"/>
                <a:ea typeface="Montserrat Bold"/>
                <a:cs typeface="Montserrat Bold"/>
                <a:sym typeface="Montserrat Bold"/>
              </a:rPr>
              <a:t>generales</a:t>
            </a:r>
            <a:endParaRPr lang="en-US" sz="2800" dirty="0">
              <a:solidFill>
                <a:srgbClr val="120052"/>
              </a:solidFill>
              <a:latin typeface="Montserrat Bold"/>
              <a:ea typeface="Montserrat Bold"/>
              <a:cs typeface="Montserrat Bold"/>
              <a:sym typeface="Montserrat Bold"/>
            </a:endParaRPr>
          </a:p>
        </p:txBody>
      </p:sp>
      <p:sp>
        <p:nvSpPr>
          <p:cNvPr id="9" name="TextBox 9"/>
          <p:cNvSpPr txBox="1"/>
          <p:nvPr/>
        </p:nvSpPr>
        <p:spPr>
          <a:xfrm>
            <a:off x="5387103" y="1872997"/>
            <a:ext cx="8310252" cy="1023082"/>
          </a:xfrm>
          <a:prstGeom prst="rect">
            <a:avLst/>
          </a:prstGeom>
        </p:spPr>
        <p:txBody>
          <a:bodyPr lIns="0" tIns="0" rIns="0" bIns="0" rtlCol="0" anchor="t">
            <a:spAutoFit/>
          </a:bodyPr>
          <a:lstStyle/>
          <a:p>
            <a:pPr algn="l">
              <a:lnSpc>
                <a:spcPts val="8034"/>
              </a:lnSpc>
            </a:pPr>
            <a:r>
              <a:rPr lang="en-US" sz="6695">
                <a:solidFill>
                  <a:srgbClr val="F4F6FC"/>
                </a:solidFill>
                <a:latin typeface="Montserrat Bold"/>
                <a:ea typeface="Montserrat Bold"/>
                <a:cs typeface="Montserrat Bold"/>
                <a:sym typeface="Montserrat Bold"/>
              </a:rPr>
              <a:t>Introducción a GIT</a:t>
            </a:r>
          </a:p>
        </p:txBody>
      </p:sp>
      <p:sp>
        <p:nvSpPr>
          <p:cNvPr id="10" name="TextBox 10"/>
          <p:cNvSpPr txBox="1"/>
          <p:nvPr/>
        </p:nvSpPr>
        <p:spPr>
          <a:xfrm>
            <a:off x="5387103" y="4234872"/>
            <a:ext cx="11359636" cy="4436203"/>
          </a:xfrm>
          <a:prstGeom prst="rect">
            <a:avLst/>
          </a:prstGeom>
        </p:spPr>
        <p:txBody>
          <a:bodyPr lIns="0" tIns="0" rIns="0" bIns="0" rtlCol="0" anchor="t">
            <a:spAutoFit/>
          </a:bodyPr>
          <a:lstStyle/>
          <a:p>
            <a:pPr algn="just">
              <a:lnSpc>
                <a:spcPts val="4397"/>
              </a:lnSpc>
            </a:pPr>
            <a:r>
              <a:rPr lang="en-US" sz="3140" dirty="0" err="1">
                <a:solidFill>
                  <a:srgbClr val="101010"/>
                </a:solidFill>
                <a:latin typeface="Montserrat"/>
                <a:ea typeface="Montserrat"/>
                <a:cs typeface="Montserrat"/>
                <a:sym typeface="Montserrat"/>
              </a:rPr>
              <a:t>Git</a:t>
            </a:r>
            <a:r>
              <a:rPr lang="en-US" sz="3140" dirty="0">
                <a:solidFill>
                  <a:srgbClr val="101010"/>
                </a:solidFill>
                <a:latin typeface="Montserrat"/>
                <a:ea typeface="Montserrat"/>
                <a:cs typeface="Montserrat"/>
                <a:sym typeface="Montserrat"/>
              </a:rPr>
              <a:t> </a:t>
            </a:r>
            <a:r>
              <a:rPr lang="en-US" sz="3140" dirty="0" err="1">
                <a:solidFill>
                  <a:srgbClr val="101010"/>
                </a:solidFill>
                <a:latin typeface="Montserrat"/>
                <a:ea typeface="Montserrat"/>
                <a:cs typeface="Montserrat"/>
                <a:sym typeface="Montserrat"/>
              </a:rPr>
              <a:t>es</a:t>
            </a:r>
            <a:r>
              <a:rPr lang="en-US" sz="3140" dirty="0">
                <a:solidFill>
                  <a:srgbClr val="101010"/>
                </a:solidFill>
                <a:latin typeface="Montserrat"/>
                <a:ea typeface="Montserrat"/>
                <a:cs typeface="Montserrat"/>
                <a:sym typeface="Montserrat"/>
              </a:rPr>
              <a:t> un </a:t>
            </a:r>
            <a:r>
              <a:rPr lang="en-US" sz="3140" dirty="0" err="1">
                <a:solidFill>
                  <a:srgbClr val="101010"/>
                </a:solidFill>
                <a:latin typeface="Montserrat"/>
                <a:ea typeface="Montserrat"/>
                <a:cs typeface="Montserrat"/>
                <a:sym typeface="Montserrat"/>
              </a:rPr>
              <a:t>sistema</a:t>
            </a:r>
            <a:r>
              <a:rPr lang="en-US" sz="3140" dirty="0">
                <a:solidFill>
                  <a:srgbClr val="101010"/>
                </a:solidFill>
                <a:latin typeface="Montserrat"/>
                <a:ea typeface="Montserrat"/>
                <a:cs typeface="Montserrat"/>
                <a:sym typeface="Montserrat"/>
              </a:rPr>
              <a:t> de control de </a:t>
            </a:r>
            <a:r>
              <a:rPr lang="en-US" sz="3140" dirty="0" err="1">
                <a:solidFill>
                  <a:srgbClr val="101010"/>
                </a:solidFill>
                <a:latin typeface="Montserrat"/>
                <a:ea typeface="Montserrat"/>
                <a:cs typeface="Montserrat"/>
                <a:sym typeface="Montserrat"/>
              </a:rPr>
              <a:t>versiones</a:t>
            </a:r>
            <a:r>
              <a:rPr lang="en-US" sz="3140" dirty="0">
                <a:solidFill>
                  <a:srgbClr val="101010"/>
                </a:solidFill>
                <a:latin typeface="Montserrat"/>
                <a:ea typeface="Montserrat"/>
                <a:cs typeface="Montserrat"/>
                <a:sym typeface="Montserrat"/>
              </a:rPr>
              <a:t> </a:t>
            </a:r>
            <a:r>
              <a:rPr lang="en-US" sz="3140" dirty="0" err="1">
                <a:solidFill>
                  <a:srgbClr val="101010"/>
                </a:solidFill>
                <a:latin typeface="Montserrat"/>
                <a:ea typeface="Montserrat"/>
                <a:cs typeface="Montserrat"/>
                <a:sym typeface="Montserrat"/>
              </a:rPr>
              <a:t>distribuido</a:t>
            </a:r>
            <a:r>
              <a:rPr lang="en-US" sz="3140" dirty="0">
                <a:solidFill>
                  <a:srgbClr val="101010"/>
                </a:solidFill>
                <a:latin typeface="Montserrat"/>
                <a:ea typeface="Montserrat"/>
                <a:cs typeface="Montserrat"/>
                <a:sym typeface="Montserrat"/>
              </a:rPr>
              <a:t> que se </a:t>
            </a:r>
            <a:r>
              <a:rPr lang="en-US" sz="3140" dirty="0" err="1">
                <a:solidFill>
                  <a:srgbClr val="101010"/>
                </a:solidFill>
                <a:latin typeface="Montserrat"/>
                <a:ea typeface="Montserrat"/>
                <a:cs typeface="Montserrat"/>
                <a:sym typeface="Montserrat"/>
              </a:rPr>
              <a:t>diferencia</a:t>
            </a:r>
            <a:r>
              <a:rPr lang="en-US" sz="3140" dirty="0">
                <a:solidFill>
                  <a:srgbClr val="101010"/>
                </a:solidFill>
                <a:latin typeface="Montserrat"/>
                <a:ea typeface="Montserrat"/>
                <a:cs typeface="Montserrat"/>
                <a:sym typeface="Montserrat"/>
              </a:rPr>
              <a:t> del resto </a:t>
            </a:r>
            <a:r>
              <a:rPr lang="en-US" sz="3140" dirty="0" err="1">
                <a:solidFill>
                  <a:srgbClr val="101010"/>
                </a:solidFill>
                <a:latin typeface="Montserrat"/>
                <a:ea typeface="Montserrat"/>
                <a:cs typeface="Montserrat"/>
                <a:sym typeface="Montserrat"/>
              </a:rPr>
              <a:t>en</a:t>
            </a:r>
            <a:r>
              <a:rPr lang="en-US" sz="3140" dirty="0">
                <a:solidFill>
                  <a:srgbClr val="101010"/>
                </a:solidFill>
                <a:latin typeface="Montserrat"/>
                <a:ea typeface="Montserrat"/>
                <a:cs typeface="Montserrat"/>
                <a:sym typeface="Montserrat"/>
              </a:rPr>
              <a:t> el </a:t>
            </a:r>
            <a:r>
              <a:rPr lang="en-US" sz="3140" dirty="0" err="1">
                <a:solidFill>
                  <a:srgbClr val="101010"/>
                </a:solidFill>
                <a:latin typeface="Montserrat"/>
                <a:ea typeface="Montserrat"/>
                <a:cs typeface="Montserrat"/>
                <a:sym typeface="Montserrat"/>
              </a:rPr>
              <a:t>modo</a:t>
            </a:r>
            <a:r>
              <a:rPr lang="en-US" sz="3140" dirty="0">
                <a:solidFill>
                  <a:srgbClr val="101010"/>
                </a:solidFill>
                <a:latin typeface="Montserrat"/>
                <a:ea typeface="Montserrat"/>
                <a:cs typeface="Montserrat"/>
                <a:sym typeface="Montserrat"/>
              </a:rPr>
              <a:t> </a:t>
            </a:r>
            <a:r>
              <a:rPr lang="en-US" sz="3140" dirty="0" err="1">
                <a:solidFill>
                  <a:srgbClr val="101010"/>
                </a:solidFill>
                <a:latin typeface="Montserrat"/>
                <a:ea typeface="Montserrat"/>
                <a:cs typeface="Montserrat"/>
                <a:sym typeface="Montserrat"/>
              </a:rPr>
              <a:t>en</a:t>
            </a:r>
            <a:r>
              <a:rPr lang="en-US" sz="3140" dirty="0">
                <a:solidFill>
                  <a:srgbClr val="101010"/>
                </a:solidFill>
                <a:latin typeface="Montserrat"/>
                <a:ea typeface="Montserrat"/>
                <a:cs typeface="Montserrat"/>
                <a:sym typeface="Montserrat"/>
              </a:rPr>
              <a:t> que </a:t>
            </a:r>
            <a:r>
              <a:rPr lang="en-US" sz="3140" dirty="0" err="1">
                <a:solidFill>
                  <a:srgbClr val="101010"/>
                </a:solidFill>
                <a:latin typeface="Montserrat"/>
                <a:ea typeface="Montserrat"/>
                <a:cs typeface="Montserrat"/>
                <a:sym typeface="Montserrat"/>
              </a:rPr>
              <a:t>modela</a:t>
            </a:r>
            <a:r>
              <a:rPr lang="en-US" sz="3140" dirty="0">
                <a:solidFill>
                  <a:srgbClr val="101010"/>
                </a:solidFill>
                <a:latin typeface="Montserrat"/>
                <a:ea typeface="Montserrat"/>
                <a:cs typeface="Montserrat"/>
                <a:sym typeface="Montserrat"/>
              </a:rPr>
              <a:t> </a:t>
            </a:r>
            <a:r>
              <a:rPr lang="en-US" sz="3140" dirty="0" err="1">
                <a:solidFill>
                  <a:srgbClr val="101010"/>
                </a:solidFill>
                <a:latin typeface="Montserrat"/>
                <a:ea typeface="Montserrat"/>
                <a:cs typeface="Montserrat"/>
                <a:sym typeface="Montserrat"/>
              </a:rPr>
              <a:t>sus</a:t>
            </a:r>
            <a:r>
              <a:rPr lang="en-US" sz="3140" dirty="0">
                <a:solidFill>
                  <a:srgbClr val="101010"/>
                </a:solidFill>
                <a:latin typeface="Montserrat"/>
                <a:ea typeface="Montserrat"/>
                <a:cs typeface="Montserrat"/>
                <a:sym typeface="Montserrat"/>
              </a:rPr>
              <a:t> </a:t>
            </a:r>
            <a:r>
              <a:rPr lang="en-US" sz="3140" dirty="0" err="1">
                <a:solidFill>
                  <a:srgbClr val="101010"/>
                </a:solidFill>
                <a:latin typeface="Montserrat"/>
                <a:ea typeface="Montserrat"/>
                <a:cs typeface="Montserrat"/>
                <a:sym typeface="Montserrat"/>
              </a:rPr>
              <a:t>datos</a:t>
            </a:r>
            <a:r>
              <a:rPr lang="en-US" sz="3140" dirty="0">
                <a:solidFill>
                  <a:srgbClr val="101010"/>
                </a:solidFill>
                <a:latin typeface="Montserrat"/>
                <a:ea typeface="Montserrat"/>
                <a:cs typeface="Montserrat"/>
                <a:sym typeface="Montserrat"/>
              </a:rPr>
              <a:t>. La </a:t>
            </a:r>
            <a:r>
              <a:rPr lang="en-US" sz="3140" dirty="0" err="1">
                <a:solidFill>
                  <a:srgbClr val="101010"/>
                </a:solidFill>
                <a:latin typeface="Montserrat"/>
                <a:ea typeface="Montserrat"/>
                <a:cs typeface="Montserrat"/>
                <a:sym typeface="Montserrat"/>
              </a:rPr>
              <a:t>mayoría</a:t>
            </a:r>
            <a:r>
              <a:rPr lang="en-US" sz="3140" dirty="0">
                <a:solidFill>
                  <a:srgbClr val="101010"/>
                </a:solidFill>
                <a:latin typeface="Montserrat"/>
                <a:ea typeface="Montserrat"/>
                <a:cs typeface="Montserrat"/>
                <a:sym typeface="Montserrat"/>
              </a:rPr>
              <a:t> de </a:t>
            </a:r>
            <a:r>
              <a:rPr lang="en-US" sz="3140" dirty="0" err="1">
                <a:solidFill>
                  <a:srgbClr val="101010"/>
                </a:solidFill>
                <a:latin typeface="Montserrat"/>
                <a:ea typeface="Montserrat"/>
                <a:cs typeface="Montserrat"/>
                <a:sym typeface="Montserrat"/>
              </a:rPr>
              <a:t>los</a:t>
            </a:r>
            <a:r>
              <a:rPr lang="en-US" sz="3140" dirty="0">
                <a:solidFill>
                  <a:srgbClr val="101010"/>
                </a:solidFill>
                <a:latin typeface="Montserrat"/>
                <a:ea typeface="Montserrat"/>
                <a:cs typeface="Montserrat"/>
                <a:sym typeface="Montserrat"/>
              </a:rPr>
              <a:t> </a:t>
            </a:r>
            <a:r>
              <a:rPr lang="en-US" sz="3140" dirty="0" err="1">
                <a:solidFill>
                  <a:srgbClr val="101010"/>
                </a:solidFill>
                <a:latin typeface="Montserrat"/>
                <a:ea typeface="Montserrat"/>
                <a:cs typeface="Montserrat"/>
                <a:sym typeface="Montserrat"/>
              </a:rPr>
              <a:t>demás</a:t>
            </a:r>
            <a:r>
              <a:rPr lang="en-US" sz="3140" dirty="0">
                <a:solidFill>
                  <a:srgbClr val="101010"/>
                </a:solidFill>
                <a:latin typeface="Montserrat"/>
                <a:ea typeface="Montserrat"/>
                <a:cs typeface="Montserrat"/>
                <a:sym typeface="Montserrat"/>
              </a:rPr>
              <a:t> </a:t>
            </a:r>
            <a:r>
              <a:rPr lang="en-US" sz="3140" dirty="0" err="1">
                <a:solidFill>
                  <a:srgbClr val="101010"/>
                </a:solidFill>
                <a:latin typeface="Montserrat"/>
                <a:ea typeface="Montserrat"/>
                <a:cs typeface="Montserrat"/>
                <a:sym typeface="Montserrat"/>
              </a:rPr>
              <a:t>sistemas</a:t>
            </a:r>
            <a:r>
              <a:rPr lang="en-US" sz="3140" dirty="0">
                <a:solidFill>
                  <a:srgbClr val="101010"/>
                </a:solidFill>
                <a:latin typeface="Montserrat"/>
                <a:ea typeface="Montserrat"/>
                <a:cs typeface="Montserrat"/>
                <a:sym typeface="Montserrat"/>
              </a:rPr>
              <a:t> </a:t>
            </a:r>
            <a:r>
              <a:rPr lang="en-US" sz="3140" dirty="0" err="1">
                <a:solidFill>
                  <a:srgbClr val="101010"/>
                </a:solidFill>
                <a:latin typeface="Montserrat"/>
                <a:ea typeface="Montserrat"/>
                <a:cs typeface="Montserrat"/>
                <a:sym typeface="Montserrat"/>
              </a:rPr>
              <a:t>almacenan</a:t>
            </a:r>
            <a:r>
              <a:rPr lang="en-US" sz="3140" dirty="0">
                <a:solidFill>
                  <a:srgbClr val="101010"/>
                </a:solidFill>
                <a:latin typeface="Montserrat"/>
                <a:ea typeface="Montserrat"/>
                <a:cs typeface="Montserrat"/>
                <a:sym typeface="Montserrat"/>
              </a:rPr>
              <a:t> la </a:t>
            </a:r>
            <a:r>
              <a:rPr lang="en-US" sz="3140" dirty="0" err="1">
                <a:solidFill>
                  <a:srgbClr val="101010"/>
                </a:solidFill>
                <a:latin typeface="Montserrat"/>
                <a:ea typeface="Montserrat"/>
                <a:cs typeface="Montserrat"/>
                <a:sym typeface="Montserrat"/>
              </a:rPr>
              <a:t>información</a:t>
            </a:r>
            <a:r>
              <a:rPr lang="en-US" sz="3140" dirty="0">
                <a:solidFill>
                  <a:srgbClr val="101010"/>
                </a:solidFill>
                <a:latin typeface="Montserrat"/>
                <a:ea typeface="Montserrat"/>
                <a:cs typeface="Montserrat"/>
                <a:sym typeface="Montserrat"/>
              </a:rPr>
              <a:t> </a:t>
            </a:r>
            <a:r>
              <a:rPr lang="en-US" sz="3140" dirty="0" err="1">
                <a:solidFill>
                  <a:srgbClr val="101010"/>
                </a:solidFill>
                <a:latin typeface="Montserrat"/>
                <a:ea typeface="Montserrat"/>
                <a:cs typeface="Montserrat"/>
                <a:sym typeface="Montserrat"/>
              </a:rPr>
              <a:t>como</a:t>
            </a:r>
            <a:r>
              <a:rPr lang="en-US" sz="3140" dirty="0">
                <a:solidFill>
                  <a:srgbClr val="101010"/>
                </a:solidFill>
                <a:latin typeface="Montserrat"/>
                <a:ea typeface="Montserrat"/>
                <a:cs typeface="Montserrat"/>
                <a:sym typeface="Montserrat"/>
              </a:rPr>
              <a:t> </a:t>
            </a:r>
            <a:r>
              <a:rPr lang="en-US" sz="3140" dirty="0" err="1">
                <a:solidFill>
                  <a:srgbClr val="101010"/>
                </a:solidFill>
                <a:latin typeface="Montserrat"/>
                <a:ea typeface="Montserrat"/>
                <a:cs typeface="Montserrat"/>
                <a:sym typeface="Montserrat"/>
              </a:rPr>
              <a:t>una</a:t>
            </a:r>
            <a:r>
              <a:rPr lang="en-US" sz="3140" dirty="0">
                <a:solidFill>
                  <a:srgbClr val="101010"/>
                </a:solidFill>
                <a:latin typeface="Montserrat"/>
                <a:ea typeface="Montserrat"/>
                <a:cs typeface="Montserrat"/>
                <a:sym typeface="Montserrat"/>
              </a:rPr>
              <a:t> </a:t>
            </a:r>
            <a:r>
              <a:rPr lang="en-US" sz="3140" dirty="0" err="1">
                <a:solidFill>
                  <a:srgbClr val="101010"/>
                </a:solidFill>
                <a:latin typeface="Montserrat"/>
                <a:ea typeface="Montserrat"/>
                <a:cs typeface="Montserrat"/>
                <a:sym typeface="Montserrat"/>
              </a:rPr>
              <a:t>lista</a:t>
            </a:r>
            <a:r>
              <a:rPr lang="en-US" sz="3140" dirty="0">
                <a:solidFill>
                  <a:srgbClr val="101010"/>
                </a:solidFill>
                <a:latin typeface="Montserrat"/>
                <a:ea typeface="Montserrat"/>
                <a:cs typeface="Montserrat"/>
                <a:sym typeface="Montserrat"/>
              </a:rPr>
              <a:t> de </a:t>
            </a:r>
            <a:r>
              <a:rPr lang="en-US" sz="3140" dirty="0" err="1">
                <a:solidFill>
                  <a:srgbClr val="101010"/>
                </a:solidFill>
                <a:latin typeface="Montserrat"/>
                <a:ea typeface="Montserrat"/>
                <a:cs typeface="Montserrat"/>
                <a:sym typeface="Montserrat"/>
              </a:rPr>
              <a:t>cambios</a:t>
            </a:r>
            <a:r>
              <a:rPr lang="en-US" sz="3140" dirty="0">
                <a:solidFill>
                  <a:srgbClr val="101010"/>
                </a:solidFill>
                <a:latin typeface="Montserrat"/>
                <a:ea typeface="Montserrat"/>
                <a:cs typeface="Montserrat"/>
                <a:sym typeface="Montserrat"/>
              </a:rPr>
              <a:t> </a:t>
            </a:r>
            <a:r>
              <a:rPr lang="en-US" sz="3140" dirty="0" err="1">
                <a:solidFill>
                  <a:srgbClr val="101010"/>
                </a:solidFill>
                <a:latin typeface="Montserrat"/>
                <a:ea typeface="Montserrat"/>
                <a:cs typeface="Montserrat"/>
                <a:sym typeface="Montserrat"/>
              </a:rPr>
              <a:t>en</a:t>
            </a:r>
            <a:r>
              <a:rPr lang="en-US" sz="3140" dirty="0">
                <a:solidFill>
                  <a:srgbClr val="101010"/>
                </a:solidFill>
                <a:latin typeface="Montserrat"/>
                <a:ea typeface="Montserrat"/>
                <a:cs typeface="Montserrat"/>
                <a:sym typeface="Montserrat"/>
              </a:rPr>
              <a:t> </a:t>
            </a:r>
            <a:r>
              <a:rPr lang="en-US" sz="3140" dirty="0" err="1">
                <a:solidFill>
                  <a:srgbClr val="101010"/>
                </a:solidFill>
                <a:latin typeface="Montserrat"/>
                <a:ea typeface="Montserrat"/>
                <a:cs typeface="Montserrat"/>
                <a:sym typeface="Montserrat"/>
              </a:rPr>
              <a:t>los</a:t>
            </a:r>
            <a:r>
              <a:rPr lang="en-US" sz="3140" dirty="0">
                <a:solidFill>
                  <a:srgbClr val="101010"/>
                </a:solidFill>
                <a:latin typeface="Montserrat"/>
                <a:ea typeface="Montserrat"/>
                <a:cs typeface="Montserrat"/>
                <a:sym typeface="Montserrat"/>
              </a:rPr>
              <a:t> </a:t>
            </a:r>
            <a:r>
              <a:rPr lang="en-US" sz="3140" dirty="0" err="1">
                <a:solidFill>
                  <a:srgbClr val="101010"/>
                </a:solidFill>
                <a:latin typeface="Montserrat"/>
                <a:ea typeface="Montserrat"/>
                <a:cs typeface="Montserrat"/>
                <a:sym typeface="Montserrat"/>
              </a:rPr>
              <a:t>archivos</a:t>
            </a:r>
            <a:r>
              <a:rPr lang="en-US" sz="3140" dirty="0">
                <a:solidFill>
                  <a:srgbClr val="101010"/>
                </a:solidFill>
                <a:latin typeface="Montserrat"/>
                <a:ea typeface="Montserrat"/>
                <a:cs typeface="Montserrat"/>
                <a:sym typeface="Montserrat"/>
              </a:rPr>
              <a:t>, </a:t>
            </a:r>
            <a:r>
              <a:rPr lang="en-US" sz="3140" dirty="0" err="1">
                <a:solidFill>
                  <a:srgbClr val="101010"/>
                </a:solidFill>
                <a:latin typeface="Montserrat"/>
                <a:ea typeface="Montserrat"/>
                <a:cs typeface="Montserrat"/>
                <a:sym typeface="Montserrat"/>
              </a:rPr>
              <a:t>mientras</a:t>
            </a:r>
            <a:r>
              <a:rPr lang="en-US" sz="3140" dirty="0">
                <a:solidFill>
                  <a:srgbClr val="101010"/>
                </a:solidFill>
                <a:latin typeface="Montserrat"/>
                <a:ea typeface="Montserrat"/>
                <a:cs typeface="Montserrat"/>
                <a:sym typeface="Montserrat"/>
              </a:rPr>
              <a:t> que </a:t>
            </a:r>
            <a:r>
              <a:rPr lang="en-US" sz="3140" dirty="0" err="1">
                <a:solidFill>
                  <a:srgbClr val="101010"/>
                </a:solidFill>
                <a:latin typeface="Montserrat"/>
                <a:ea typeface="Montserrat"/>
                <a:cs typeface="Montserrat"/>
                <a:sym typeface="Montserrat"/>
              </a:rPr>
              <a:t>Git</a:t>
            </a:r>
            <a:r>
              <a:rPr lang="en-US" sz="3140" dirty="0">
                <a:solidFill>
                  <a:srgbClr val="101010"/>
                </a:solidFill>
                <a:latin typeface="Montserrat"/>
                <a:ea typeface="Montserrat"/>
                <a:cs typeface="Montserrat"/>
                <a:sym typeface="Montserrat"/>
              </a:rPr>
              <a:t> </a:t>
            </a:r>
            <a:r>
              <a:rPr lang="en-US" sz="3140" dirty="0" err="1">
                <a:solidFill>
                  <a:srgbClr val="101010"/>
                </a:solidFill>
                <a:latin typeface="Montserrat"/>
                <a:ea typeface="Montserrat"/>
                <a:cs typeface="Montserrat"/>
                <a:sym typeface="Montserrat"/>
              </a:rPr>
              <a:t>modela</a:t>
            </a:r>
            <a:r>
              <a:rPr lang="en-US" sz="3140" dirty="0">
                <a:solidFill>
                  <a:srgbClr val="101010"/>
                </a:solidFill>
                <a:latin typeface="Montserrat"/>
                <a:ea typeface="Montserrat"/>
                <a:cs typeface="Montserrat"/>
                <a:sym typeface="Montserrat"/>
              </a:rPr>
              <a:t> </a:t>
            </a:r>
            <a:r>
              <a:rPr lang="en-US" sz="3140" dirty="0" err="1">
                <a:solidFill>
                  <a:srgbClr val="101010"/>
                </a:solidFill>
                <a:latin typeface="Montserrat"/>
                <a:ea typeface="Montserrat"/>
                <a:cs typeface="Montserrat"/>
                <a:sym typeface="Montserrat"/>
              </a:rPr>
              <a:t>sus</a:t>
            </a:r>
            <a:r>
              <a:rPr lang="en-US" sz="3140" dirty="0">
                <a:solidFill>
                  <a:srgbClr val="101010"/>
                </a:solidFill>
                <a:latin typeface="Montserrat"/>
                <a:ea typeface="Montserrat"/>
                <a:cs typeface="Montserrat"/>
                <a:sym typeface="Montserrat"/>
              </a:rPr>
              <a:t> </a:t>
            </a:r>
            <a:r>
              <a:rPr lang="en-US" sz="3140" dirty="0" err="1">
                <a:solidFill>
                  <a:srgbClr val="101010"/>
                </a:solidFill>
                <a:latin typeface="Montserrat"/>
                <a:ea typeface="Montserrat"/>
                <a:cs typeface="Montserrat"/>
                <a:sym typeface="Montserrat"/>
              </a:rPr>
              <a:t>datos</a:t>
            </a:r>
            <a:r>
              <a:rPr lang="en-US" sz="3140" dirty="0">
                <a:solidFill>
                  <a:srgbClr val="101010"/>
                </a:solidFill>
                <a:latin typeface="Montserrat"/>
                <a:ea typeface="Montserrat"/>
                <a:cs typeface="Montserrat"/>
                <a:sym typeface="Montserrat"/>
              </a:rPr>
              <a:t> </a:t>
            </a:r>
            <a:r>
              <a:rPr lang="en-US" sz="3140" dirty="0" err="1">
                <a:solidFill>
                  <a:srgbClr val="101010"/>
                </a:solidFill>
                <a:latin typeface="Montserrat"/>
                <a:ea typeface="Montserrat"/>
                <a:cs typeface="Montserrat"/>
                <a:sym typeface="Montserrat"/>
              </a:rPr>
              <a:t>más</a:t>
            </a:r>
            <a:r>
              <a:rPr lang="en-US" sz="3140" dirty="0">
                <a:solidFill>
                  <a:srgbClr val="101010"/>
                </a:solidFill>
                <a:latin typeface="Montserrat"/>
                <a:ea typeface="Montserrat"/>
                <a:cs typeface="Montserrat"/>
                <a:sym typeface="Montserrat"/>
              </a:rPr>
              <a:t> </a:t>
            </a:r>
            <a:r>
              <a:rPr lang="en-US" sz="3140" dirty="0" err="1">
                <a:solidFill>
                  <a:srgbClr val="101010"/>
                </a:solidFill>
                <a:latin typeface="Montserrat"/>
                <a:ea typeface="Montserrat"/>
                <a:cs typeface="Montserrat"/>
                <a:sym typeface="Montserrat"/>
              </a:rPr>
              <a:t>como</a:t>
            </a:r>
            <a:r>
              <a:rPr lang="en-US" sz="3140" dirty="0">
                <a:solidFill>
                  <a:srgbClr val="101010"/>
                </a:solidFill>
                <a:latin typeface="Montserrat"/>
                <a:ea typeface="Montserrat"/>
                <a:cs typeface="Montserrat"/>
                <a:sym typeface="Montserrat"/>
              </a:rPr>
              <a:t> un </a:t>
            </a:r>
            <a:r>
              <a:rPr lang="en-US" sz="3140" dirty="0" err="1">
                <a:solidFill>
                  <a:srgbClr val="101010"/>
                </a:solidFill>
                <a:latin typeface="Montserrat"/>
                <a:ea typeface="Montserrat"/>
                <a:cs typeface="Montserrat"/>
                <a:sym typeface="Montserrat"/>
              </a:rPr>
              <a:t>conjunto</a:t>
            </a:r>
            <a:r>
              <a:rPr lang="en-US" sz="3140" dirty="0">
                <a:solidFill>
                  <a:srgbClr val="101010"/>
                </a:solidFill>
                <a:latin typeface="Montserrat"/>
                <a:ea typeface="Montserrat"/>
                <a:cs typeface="Montserrat"/>
                <a:sym typeface="Montserrat"/>
              </a:rPr>
              <a:t> de </a:t>
            </a:r>
            <a:r>
              <a:rPr lang="en-US" sz="3140" dirty="0" err="1">
                <a:solidFill>
                  <a:srgbClr val="101010"/>
                </a:solidFill>
                <a:latin typeface="Montserrat"/>
                <a:ea typeface="Montserrat"/>
                <a:cs typeface="Montserrat"/>
                <a:sym typeface="Montserrat"/>
              </a:rPr>
              <a:t>instantáneas</a:t>
            </a:r>
            <a:r>
              <a:rPr lang="en-US" sz="3140" dirty="0">
                <a:solidFill>
                  <a:srgbClr val="101010"/>
                </a:solidFill>
                <a:latin typeface="Montserrat"/>
                <a:ea typeface="Montserrat"/>
                <a:cs typeface="Montserrat"/>
                <a:sym typeface="Montserrat"/>
              </a:rPr>
              <a:t> de un mini </a:t>
            </a:r>
            <a:r>
              <a:rPr lang="en-US" sz="3140" dirty="0" err="1">
                <a:solidFill>
                  <a:srgbClr val="101010"/>
                </a:solidFill>
                <a:latin typeface="Montserrat"/>
                <a:ea typeface="Montserrat"/>
                <a:cs typeface="Montserrat"/>
                <a:sym typeface="Montserrat"/>
              </a:rPr>
              <a:t>sistema</a:t>
            </a:r>
            <a:r>
              <a:rPr lang="en-US" sz="3140" dirty="0">
                <a:solidFill>
                  <a:srgbClr val="101010"/>
                </a:solidFill>
                <a:latin typeface="Montserrat"/>
                <a:ea typeface="Montserrat"/>
                <a:cs typeface="Montserrat"/>
                <a:sym typeface="Montserrat"/>
              </a:rPr>
              <a:t> de </a:t>
            </a:r>
            <a:r>
              <a:rPr lang="en-US" sz="3140" dirty="0" err="1">
                <a:solidFill>
                  <a:srgbClr val="101010"/>
                </a:solidFill>
                <a:latin typeface="Montserrat"/>
                <a:ea typeface="Montserrat"/>
                <a:cs typeface="Montserrat"/>
                <a:sym typeface="Montserrat"/>
              </a:rPr>
              <a:t>archivos</a:t>
            </a:r>
            <a:r>
              <a:rPr lang="en-US" sz="3140" dirty="0">
                <a:solidFill>
                  <a:srgbClr val="101010"/>
                </a:solidFill>
                <a:latin typeface="Montserrat"/>
                <a:ea typeface="Montserrat"/>
                <a:cs typeface="Montserrat"/>
                <a:sym typeface="Montserrat"/>
              </a:rPr>
              <a:t>.</a:t>
            </a:r>
          </a:p>
          <a:p>
            <a:pPr marL="0" lvl="0" indent="0" algn="just">
              <a:lnSpc>
                <a:spcPts val="4397"/>
              </a:lnSpc>
              <a:spcBef>
                <a:spcPct val="0"/>
              </a:spcBef>
            </a:pPr>
            <a:endParaRPr lang="en-US" sz="3140" dirty="0">
              <a:solidFill>
                <a:srgbClr val="101010"/>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sp>
        <p:nvSpPr>
          <p:cNvPr id="2" name="TextBox 2"/>
          <p:cNvSpPr txBox="1"/>
          <p:nvPr/>
        </p:nvSpPr>
        <p:spPr>
          <a:xfrm>
            <a:off x="9144000" y="1076596"/>
            <a:ext cx="5372212" cy="847725"/>
          </a:xfrm>
          <a:prstGeom prst="rect">
            <a:avLst/>
          </a:prstGeom>
        </p:spPr>
        <p:txBody>
          <a:bodyPr lIns="0" tIns="0" rIns="0" bIns="0" rtlCol="0" anchor="t">
            <a:spAutoFit/>
          </a:bodyPr>
          <a:lstStyle/>
          <a:p>
            <a:pPr algn="l">
              <a:lnSpc>
                <a:spcPts val="6719"/>
              </a:lnSpc>
            </a:pPr>
            <a:r>
              <a:rPr lang="en-US" sz="5599">
                <a:solidFill>
                  <a:srgbClr val="120052"/>
                </a:solidFill>
                <a:latin typeface="Montserrat Bold"/>
                <a:ea typeface="Montserrat Bold"/>
                <a:cs typeface="Montserrat Bold"/>
                <a:sym typeface="Montserrat Bold"/>
              </a:rPr>
              <a:t>Expositores</a:t>
            </a:r>
          </a:p>
        </p:txBody>
      </p:sp>
      <p:grpSp>
        <p:nvGrpSpPr>
          <p:cNvPr id="3" name="Group 3"/>
          <p:cNvGrpSpPr/>
          <p:nvPr/>
        </p:nvGrpSpPr>
        <p:grpSpPr>
          <a:xfrm>
            <a:off x="-23035" y="788378"/>
            <a:ext cx="8624156" cy="8706900"/>
            <a:chOff x="0" y="0"/>
            <a:chExt cx="3157751" cy="3188048"/>
          </a:xfrm>
        </p:grpSpPr>
        <p:sp>
          <p:nvSpPr>
            <p:cNvPr id="4" name="Freeform 4"/>
            <p:cNvSpPr/>
            <p:nvPr/>
          </p:nvSpPr>
          <p:spPr>
            <a:xfrm>
              <a:off x="0" y="0"/>
              <a:ext cx="3157751" cy="3188048"/>
            </a:xfrm>
            <a:custGeom>
              <a:avLst/>
              <a:gdLst/>
              <a:ahLst/>
              <a:cxnLst/>
              <a:rect l="l" t="t" r="r" b="b"/>
              <a:pathLst>
                <a:path w="3157751" h="3188048">
                  <a:moveTo>
                    <a:pt x="0" y="0"/>
                  </a:moveTo>
                  <a:lnTo>
                    <a:pt x="3157751" y="0"/>
                  </a:lnTo>
                  <a:lnTo>
                    <a:pt x="3157751" y="3188048"/>
                  </a:lnTo>
                  <a:lnTo>
                    <a:pt x="0" y="3188048"/>
                  </a:lnTo>
                  <a:close/>
                </a:path>
              </a:pathLst>
            </a:custGeom>
            <a:solidFill>
              <a:srgbClr val="120052"/>
            </a:solidFill>
            <a:ln cap="sq">
              <a:noFill/>
              <a:prstDash val="solid"/>
              <a:miter/>
            </a:ln>
          </p:spPr>
          <p:txBody>
            <a:bodyPr/>
            <a:lstStyle/>
            <a:p>
              <a:endParaRPr lang="es-PA"/>
            </a:p>
          </p:txBody>
        </p:sp>
        <p:sp>
          <p:nvSpPr>
            <p:cNvPr id="5" name="TextBox 5"/>
            <p:cNvSpPr txBox="1"/>
            <p:nvPr/>
          </p:nvSpPr>
          <p:spPr>
            <a:xfrm>
              <a:off x="0" y="-38100"/>
              <a:ext cx="3157751" cy="3226148"/>
            </a:xfrm>
            <a:prstGeom prst="rect">
              <a:avLst/>
            </a:prstGeom>
          </p:spPr>
          <p:txBody>
            <a:bodyPr lIns="50800" tIns="50800" rIns="50800" bIns="50800" rtlCol="0" anchor="ctr"/>
            <a:lstStyle/>
            <a:p>
              <a:pPr marL="0" lvl="0" indent="0" algn="ctr">
                <a:lnSpc>
                  <a:spcPts val="3360"/>
                </a:lnSpc>
                <a:spcBef>
                  <a:spcPct val="0"/>
                </a:spcBef>
              </a:pPr>
              <a:endParaRPr/>
            </a:p>
          </p:txBody>
        </p:sp>
      </p:grpSp>
      <p:sp>
        <p:nvSpPr>
          <p:cNvPr id="6" name="Freeform 6"/>
          <p:cNvSpPr/>
          <p:nvPr/>
        </p:nvSpPr>
        <p:spPr>
          <a:xfrm>
            <a:off x="2724113" y="1924321"/>
            <a:ext cx="904970" cy="893453"/>
          </a:xfrm>
          <a:custGeom>
            <a:avLst/>
            <a:gdLst/>
            <a:ahLst/>
            <a:cxnLst/>
            <a:rect l="l" t="t" r="r" b="b"/>
            <a:pathLst>
              <a:path w="904970" h="893453">
                <a:moveTo>
                  <a:pt x="0" y="0"/>
                </a:moveTo>
                <a:lnTo>
                  <a:pt x="904971" y="0"/>
                </a:lnTo>
                <a:lnTo>
                  <a:pt x="904971" y="893453"/>
                </a:lnTo>
                <a:lnTo>
                  <a:pt x="0" y="89345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s-PA"/>
          </a:p>
        </p:txBody>
      </p:sp>
      <p:grpSp>
        <p:nvGrpSpPr>
          <p:cNvPr id="7" name="Group 7"/>
          <p:cNvGrpSpPr/>
          <p:nvPr/>
        </p:nvGrpSpPr>
        <p:grpSpPr>
          <a:xfrm>
            <a:off x="0" y="9612922"/>
            <a:ext cx="4222959" cy="2264472"/>
            <a:chOff x="0" y="0"/>
            <a:chExt cx="1476395" cy="791686"/>
          </a:xfrm>
        </p:grpSpPr>
        <p:sp>
          <p:nvSpPr>
            <p:cNvPr id="8" name="Freeform 8"/>
            <p:cNvSpPr/>
            <p:nvPr/>
          </p:nvSpPr>
          <p:spPr>
            <a:xfrm>
              <a:off x="0" y="0"/>
              <a:ext cx="1476395" cy="791686"/>
            </a:xfrm>
            <a:custGeom>
              <a:avLst/>
              <a:gdLst/>
              <a:ahLst/>
              <a:cxnLst/>
              <a:rect l="l" t="t" r="r" b="b"/>
              <a:pathLst>
                <a:path w="1476395" h="791686">
                  <a:moveTo>
                    <a:pt x="0" y="0"/>
                  </a:moveTo>
                  <a:lnTo>
                    <a:pt x="1476395" y="0"/>
                  </a:lnTo>
                  <a:lnTo>
                    <a:pt x="1476395" y="791686"/>
                  </a:lnTo>
                  <a:lnTo>
                    <a:pt x="0" y="791686"/>
                  </a:lnTo>
                  <a:close/>
                </a:path>
              </a:pathLst>
            </a:custGeom>
            <a:solidFill>
              <a:srgbClr val="8063E8"/>
            </a:solidFill>
            <a:ln cap="sq">
              <a:noFill/>
              <a:prstDash val="solid"/>
              <a:miter/>
            </a:ln>
          </p:spPr>
          <p:txBody>
            <a:bodyPr/>
            <a:lstStyle/>
            <a:p>
              <a:endParaRPr lang="es-PA"/>
            </a:p>
          </p:txBody>
        </p:sp>
        <p:sp>
          <p:nvSpPr>
            <p:cNvPr id="9" name="TextBox 9"/>
            <p:cNvSpPr txBox="1"/>
            <p:nvPr/>
          </p:nvSpPr>
          <p:spPr>
            <a:xfrm>
              <a:off x="0" y="-38100"/>
              <a:ext cx="1476395" cy="829786"/>
            </a:xfrm>
            <a:prstGeom prst="rect">
              <a:avLst/>
            </a:prstGeom>
          </p:spPr>
          <p:txBody>
            <a:bodyPr lIns="50800" tIns="50800" rIns="50800" bIns="50800" rtlCol="0" anchor="ctr"/>
            <a:lstStyle/>
            <a:p>
              <a:pPr marL="0" lvl="0" indent="0" algn="ctr">
                <a:lnSpc>
                  <a:spcPts val="3360"/>
                </a:lnSpc>
                <a:spcBef>
                  <a:spcPct val="0"/>
                </a:spcBef>
              </a:pPr>
              <a:endParaRPr/>
            </a:p>
          </p:txBody>
        </p:sp>
      </p:grpSp>
      <p:grpSp>
        <p:nvGrpSpPr>
          <p:cNvPr id="10" name="Group 10"/>
          <p:cNvGrpSpPr/>
          <p:nvPr/>
        </p:nvGrpSpPr>
        <p:grpSpPr>
          <a:xfrm>
            <a:off x="4378161" y="9612922"/>
            <a:ext cx="4222959" cy="2264472"/>
            <a:chOff x="0" y="0"/>
            <a:chExt cx="1476395" cy="791686"/>
          </a:xfrm>
        </p:grpSpPr>
        <p:sp>
          <p:nvSpPr>
            <p:cNvPr id="11" name="Freeform 11"/>
            <p:cNvSpPr/>
            <p:nvPr/>
          </p:nvSpPr>
          <p:spPr>
            <a:xfrm>
              <a:off x="0" y="0"/>
              <a:ext cx="1476395" cy="791686"/>
            </a:xfrm>
            <a:custGeom>
              <a:avLst/>
              <a:gdLst/>
              <a:ahLst/>
              <a:cxnLst/>
              <a:rect l="l" t="t" r="r" b="b"/>
              <a:pathLst>
                <a:path w="1476395" h="791686">
                  <a:moveTo>
                    <a:pt x="0" y="0"/>
                  </a:moveTo>
                  <a:lnTo>
                    <a:pt x="1476395" y="0"/>
                  </a:lnTo>
                  <a:lnTo>
                    <a:pt x="1476395" y="791686"/>
                  </a:lnTo>
                  <a:lnTo>
                    <a:pt x="0" y="791686"/>
                  </a:lnTo>
                  <a:close/>
                </a:path>
              </a:pathLst>
            </a:custGeom>
            <a:solidFill>
              <a:srgbClr val="49A5EF"/>
            </a:solidFill>
            <a:ln cap="sq">
              <a:noFill/>
              <a:prstDash val="solid"/>
              <a:miter/>
            </a:ln>
          </p:spPr>
          <p:txBody>
            <a:bodyPr/>
            <a:lstStyle/>
            <a:p>
              <a:endParaRPr lang="es-PA"/>
            </a:p>
          </p:txBody>
        </p:sp>
        <p:sp>
          <p:nvSpPr>
            <p:cNvPr id="12" name="TextBox 12"/>
            <p:cNvSpPr txBox="1"/>
            <p:nvPr/>
          </p:nvSpPr>
          <p:spPr>
            <a:xfrm>
              <a:off x="0" y="-38100"/>
              <a:ext cx="1476395" cy="829786"/>
            </a:xfrm>
            <a:prstGeom prst="rect">
              <a:avLst/>
            </a:prstGeom>
          </p:spPr>
          <p:txBody>
            <a:bodyPr lIns="50800" tIns="50800" rIns="50800" bIns="50800" rtlCol="0" anchor="ctr"/>
            <a:lstStyle/>
            <a:p>
              <a:pPr marL="0" lvl="0" indent="0" algn="ctr">
                <a:lnSpc>
                  <a:spcPts val="3360"/>
                </a:lnSpc>
                <a:spcBef>
                  <a:spcPct val="0"/>
                </a:spcBef>
              </a:pPr>
              <a:endParaRPr/>
            </a:p>
          </p:txBody>
        </p:sp>
      </p:grpSp>
      <p:grpSp>
        <p:nvGrpSpPr>
          <p:cNvPr id="13" name="Group 13"/>
          <p:cNvGrpSpPr/>
          <p:nvPr/>
        </p:nvGrpSpPr>
        <p:grpSpPr>
          <a:xfrm>
            <a:off x="0" y="-1590394"/>
            <a:ext cx="4222959" cy="2264472"/>
            <a:chOff x="0" y="0"/>
            <a:chExt cx="1476395" cy="791686"/>
          </a:xfrm>
        </p:grpSpPr>
        <p:sp>
          <p:nvSpPr>
            <p:cNvPr id="14" name="Freeform 14"/>
            <p:cNvSpPr/>
            <p:nvPr/>
          </p:nvSpPr>
          <p:spPr>
            <a:xfrm>
              <a:off x="0" y="0"/>
              <a:ext cx="1476395" cy="791686"/>
            </a:xfrm>
            <a:custGeom>
              <a:avLst/>
              <a:gdLst/>
              <a:ahLst/>
              <a:cxnLst/>
              <a:rect l="l" t="t" r="r" b="b"/>
              <a:pathLst>
                <a:path w="1476395" h="791686">
                  <a:moveTo>
                    <a:pt x="0" y="0"/>
                  </a:moveTo>
                  <a:lnTo>
                    <a:pt x="1476395" y="0"/>
                  </a:lnTo>
                  <a:lnTo>
                    <a:pt x="1476395" y="791686"/>
                  </a:lnTo>
                  <a:lnTo>
                    <a:pt x="0" y="791686"/>
                  </a:lnTo>
                  <a:close/>
                </a:path>
              </a:pathLst>
            </a:custGeom>
            <a:solidFill>
              <a:srgbClr val="8063E8"/>
            </a:solidFill>
            <a:ln cap="sq">
              <a:noFill/>
              <a:prstDash val="solid"/>
              <a:miter/>
            </a:ln>
          </p:spPr>
          <p:txBody>
            <a:bodyPr/>
            <a:lstStyle/>
            <a:p>
              <a:endParaRPr lang="es-PA"/>
            </a:p>
          </p:txBody>
        </p:sp>
        <p:sp>
          <p:nvSpPr>
            <p:cNvPr id="15" name="TextBox 15"/>
            <p:cNvSpPr txBox="1"/>
            <p:nvPr/>
          </p:nvSpPr>
          <p:spPr>
            <a:xfrm>
              <a:off x="0" y="-38100"/>
              <a:ext cx="1476395" cy="829786"/>
            </a:xfrm>
            <a:prstGeom prst="rect">
              <a:avLst/>
            </a:prstGeom>
          </p:spPr>
          <p:txBody>
            <a:bodyPr lIns="50800" tIns="50800" rIns="50800" bIns="50800" rtlCol="0" anchor="ctr"/>
            <a:lstStyle/>
            <a:p>
              <a:pPr marL="0" lvl="0" indent="0" algn="ctr">
                <a:lnSpc>
                  <a:spcPts val="3360"/>
                </a:lnSpc>
                <a:spcBef>
                  <a:spcPct val="0"/>
                </a:spcBef>
              </a:pPr>
              <a:endParaRPr/>
            </a:p>
          </p:txBody>
        </p:sp>
      </p:grpSp>
      <p:grpSp>
        <p:nvGrpSpPr>
          <p:cNvPr id="16" name="Group 16"/>
          <p:cNvGrpSpPr/>
          <p:nvPr/>
        </p:nvGrpSpPr>
        <p:grpSpPr>
          <a:xfrm>
            <a:off x="4378161" y="-1590394"/>
            <a:ext cx="4222959" cy="2264472"/>
            <a:chOff x="0" y="0"/>
            <a:chExt cx="1476395" cy="791686"/>
          </a:xfrm>
        </p:grpSpPr>
        <p:sp>
          <p:nvSpPr>
            <p:cNvPr id="17" name="Freeform 17"/>
            <p:cNvSpPr/>
            <p:nvPr/>
          </p:nvSpPr>
          <p:spPr>
            <a:xfrm>
              <a:off x="0" y="0"/>
              <a:ext cx="1476395" cy="791686"/>
            </a:xfrm>
            <a:custGeom>
              <a:avLst/>
              <a:gdLst/>
              <a:ahLst/>
              <a:cxnLst/>
              <a:rect l="l" t="t" r="r" b="b"/>
              <a:pathLst>
                <a:path w="1476395" h="791686">
                  <a:moveTo>
                    <a:pt x="0" y="0"/>
                  </a:moveTo>
                  <a:lnTo>
                    <a:pt x="1476395" y="0"/>
                  </a:lnTo>
                  <a:lnTo>
                    <a:pt x="1476395" y="791686"/>
                  </a:lnTo>
                  <a:lnTo>
                    <a:pt x="0" y="791686"/>
                  </a:lnTo>
                  <a:close/>
                </a:path>
              </a:pathLst>
            </a:custGeom>
            <a:solidFill>
              <a:srgbClr val="49A5EF"/>
            </a:solidFill>
            <a:ln cap="sq">
              <a:noFill/>
              <a:prstDash val="solid"/>
              <a:miter/>
            </a:ln>
          </p:spPr>
          <p:txBody>
            <a:bodyPr/>
            <a:lstStyle/>
            <a:p>
              <a:endParaRPr lang="es-PA"/>
            </a:p>
          </p:txBody>
        </p:sp>
        <p:sp>
          <p:nvSpPr>
            <p:cNvPr id="18" name="TextBox 18"/>
            <p:cNvSpPr txBox="1"/>
            <p:nvPr/>
          </p:nvSpPr>
          <p:spPr>
            <a:xfrm>
              <a:off x="0" y="-38100"/>
              <a:ext cx="1476395" cy="829786"/>
            </a:xfrm>
            <a:prstGeom prst="rect">
              <a:avLst/>
            </a:prstGeom>
          </p:spPr>
          <p:txBody>
            <a:bodyPr lIns="50800" tIns="50800" rIns="50800" bIns="50800" rtlCol="0" anchor="ctr"/>
            <a:lstStyle/>
            <a:p>
              <a:pPr marL="0" lvl="0" indent="0" algn="ctr">
                <a:lnSpc>
                  <a:spcPts val="3360"/>
                </a:lnSpc>
                <a:spcBef>
                  <a:spcPct val="0"/>
                </a:spcBef>
              </a:pPr>
              <a:endParaRPr/>
            </a:p>
          </p:txBody>
        </p:sp>
      </p:grpSp>
      <p:sp>
        <p:nvSpPr>
          <p:cNvPr id="19" name="TextBox 19"/>
          <p:cNvSpPr txBox="1"/>
          <p:nvPr/>
        </p:nvSpPr>
        <p:spPr>
          <a:xfrm>
            <a:off x="989559" y="3414671"/>
            <a:ext cx="6598966" cy="3884203"/>
          </a:xfrm>
          <a:prstGeom prst="rect">
            <a:avLst/>
          </a:prstGeom>
        </p:spPr>
        <p:txBody>
          <a:bodyPr lIns="0" tIns="0" rIns="0" bIns="0" rtlCol="0" anchor="t">
            <a:spAutoFit/>
          </a:bodyPr>
          <a:lstStyle/>
          <a:p>
            <a:pPr marL="0" lvl="0" indent="0" algn="ctr">
              <a:lnSpc>
                <a:spcPts val="15346"/>
              </a:lnSpc>
              <a:spcBef>
                <a:spcPct val="0"/>
              </a:spcBef>
            </a:pPr>
            <a:r>
              <a:rPr lang="en-US" sz="12788">
                <a:solidFill>
                  <a:srgbClr val="F4F6FC"/>
                </a:solidFill>
                <a:latin typeface="Roboto Bold"/>
                <a:ea typeface="Roboto Bold"/>
                <a:cs typeface="Roboto Bold"/>
                <a:sym typeface="Roboto Bold"/>
              </a:rPr>
              <a:t>Muchas Gracias</a:t>
            </a:r>
          </a:p>
        </p:txBody>
      </p:sp>
      <p:sp>
        <p:nvSpPr>
          <p:cNvPr id="20" name="TextBox 20"/>
          <p:cNvSpPr txBox="1"/>
          <p:nvPr/>
        </p:nvSpPr>
        <p:spPr>
          <a:xfrm>
            <a:off x="9679789" y="6615449"/>
            <a:ext cx="6018071" cy="1856240"/>
          </a:xfrm>
          <a:prstGeom prst="rect">
            <a:avLst/>
          </a:prstGeom>
        </p:spPr>
        <p:txBody>
          <a:bodyPr lIns="0" tIns="0" rIns="0" bIns="0" rtlCol="0" anchor="t">
            <a:spAutoFit/>
          </a:bodyPr>
          <a:lstStyle/>
          <a:p>
            <a:pPr algn="l">
              <a:lnSpc>
                <a:spcPts val="3737"/>
              </a:lnSpc>
            </a:pPr>
            <a:r>
              <a:rPr lang="en-US" sz="2669">
                <a:solidFill>
                  <a:srgbClr val="120052"/>
                </a:solidFill>
                <a:latin typeface="Montserrat"/>
                <a:ea typeface="Montserrat"/>
                <a:cs typeface="Montserrat"/>
                <a:sym typeface="Montserrat"/>
              </a:rPr>
              <a:t>carlos.jaen3@utp.ac.pa</a:t>
            </a:r>
          </a:p>
          <a:p>
            <a:pPr algn="l">
              <a:lnSpc>
                <a:spcPts val="3737"/>
              </a:lnSpc>
            </a:pPr>
            <a:r>
              <a:rPr lang="en-US" sz="2669">
                <a:solidFill>
                  <a:srgbClr val="120052"/>
                </a:solidFill>
                <a:latin typeface="Montserrat"/>
                <a:ea typeface="Montserrat"/>
                <a:cs typeface="Montserrat"/>
                <a:sym typeface="Montserrat"/>
              </a:rPr>
              <a:t>david.ortega5@utp.ac.pa</a:t>
            </a:r>
          </a:p>
          <a:p>
            <a:pPr algn="l">
              <a:lnSpc>
                <a:spcPts val="3737"/>
              </a:lnSpc>
            </a:pPr>
            <a:r>
              <a:rPr lang="en-US" sz="2669">
                <a:solidFill>
                  <a:srgbClr val="120052"/>
                </a:solidFill>
                <a:latin typeface="Montserrat"/>
                <a:ea typeface="Montserrat"/>
                <a:cs typeface="Montserrat"/>
                <a:sym typeface="Montserrat"/>
              </a:rPr>
              <a:t>luis.ramirez6@utp.ac.pa</a:t>
            </a:r>
          </a:p>
          <a:p>
            <a:pPr algn="l">
              <a:lnSpc>
                <a:spcPts val="3737"/>
              </a:lnSpc>
            </a:pPr>
            <a:endParaRPr lang="en-US" sz="2669">
              <a:solidFill>
                <a:srgbClr val="120052"/>
              </a:solidFill>
              <a:latin typeface="Montserrat"/>
              <a:ea typeface="Montserrat"/>
              <a:cs typeface="Montserrat"/>
              <a:sym typeface="Montserrat"/>
            </a:endParaRPr>
          </a:p>
        </p:txBody>
      </p:sp>
      <p:sp>
        <p:nvSpPr>
          <p:cNvPr id="21" name="TextBox 21"/>
          <p:cNvSpPr txBox="1"/>
          <p:nvPr/>
        </p:nvSpPr>
        <p:spPr>
          <a:xfrm>
            <a:off x="9679789" y="4835410"/>
            <a:ext cx="3046453" cy="1389515"/>
          </a:xfrm>
          <a:prstGeom prst="rect">
            <a:avLst/>
          </a:prstGeom>
        </p:spPr>
        <p:txBody>
          <a:bodyPr lIns="0" tIns="0" rIns="0" bIns="0" rtlCol="0" anchor="t">
            <a:spAutoFit/>
          </a:bodyPr>
          <a:lstStyle/>
          <a:p>
            <a:pPr algn="l">
              <a:lnSpc>
                <a:spcPts val="3737"/>
              </a:lnSpc>
            </a:pPr>
            <a:r>
              <a:rPr lang="en-US" sz="2669">
                <a:solidFill>
                  <a:srgbClr val="120052"/>
                </a:solidFill>
                <a:latin typeface="Montserrat"/>
                <a:ea typeface="Montserrat"/>
                <a:cs typeface="Montserrat"/>
                <a:sym typeface="Montserrat"/>
              </a:rPr>
              <a:t>+507 61588014</a:t>
            </a:r>
          </a:p>
          <a:p>
            <a:pPr algn="l">
              <a:lnSpc>
                <a:spcPts val="3737"/>
              </a:lnSpc>
            </a:pPr>
            <a:r>
              <a:rPr lang="en-US" sz="2669">
                <a:solidFill>
                  <a:srgbClr val="120052"/>
                </a:solidFill>
                <a:latin typeface="Montserrat"/>
                <a:ea typeface="Montserrat"/>
                <a:cs typeface="Montserrat"/>
                <a:sym typeface="Montserrat"/>
              </a:rPr>
              <a:t>+507 66793944</a:t>
            </a:r>
          </a:p>
          <a:p>
            <a:pPr algn="l">
              <a:lnSpc>
                <a:spcPts val="3737"/>
              </a:lnSpc>
            </a:pPr>
            <a:r>
              <a:rPr lang="en-US" sz="2669">
                <a:solidFill>
                  <a:srgbClr val="120052"/>
                </a:solidFill>
                <a:latin typeface="Montserrat"/>
                <a:ea typeface="Montserrat"/>
                <a:cs typeface="Montserrat"/>
                <a:sym typeface="Montserrat"/>
              </a:rPr>
              <a:t>+ 507 60705346</a:t>
            </a:r>
          </a:p>
        </p:txBody>
      </p:sp>
      <p:sp>
        <p:nvSpPr>
          <p:cNvPr id="22" name="Freeform 22"/>
          <p:cNvSpPr/>
          <p:nvPr/>
        </p:nvSpPr>
        <p:spPr>
          <a:xfrm>
            <a:off x="8937775" y="7340218"/>
            <a:ext cx="494676" cy="494676"/>
          </a:xfrm>
          <a:custGeom>
            <a:avLst/>
            <a:gdLst/>
            <a:ahLst/>
            <a:cxnLst/>
            <a:rect l="l" t="t" r="r" b="b"/>
            <a:pathLst>
              <a:path w="494676" h="494676">
                <a:moveTo>
                  <a:pt x="0" y="0"/>
                </a:moveTo>
                <a:lnTo>
                  <a:pt x="494676" y="0"/>
                </a:lnTo>
                <a:lnTo>
                  <a:pt x="494676" y="494676"/>
                </a:lnTo>
                <a:lnTo>
                  <a:pt x="0" y="49467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s-PA"/>
          </a:p>
        </p:txBody>
      </p:sp>
      <p:sp>
        <p:nvSpPr>
          <p:cNvPr id="23" name="Freeform 23"/>
          <p:cNvSpPr/>
          <p:nvPr/>
        </p:nvSpPr>
        <p:spPr>
          <a:xfrm>
            <a:off x="8896662" y="5114197"/>
            <a:ext cx="494676" cy="494676"/>
          </a:xfrm>
          <a:custGeom>
            <a:avLst/>
            <a:gdLst/>
            <a:ahLst/>
            <a:cxnLst/>
            <a:rect l="l" t="t" r="r" b="b"/>
            <a:pathLst>
              <a:path w="494676" h="494676">
                <a:moveTo>
                  <a:pt x="0" y="0"/>
                </a:moveTo>
                <a:lnTo>
                  <a:pt x="494676" y="0"/>
                </a:lnTo>
                <a:lnTo>
                  <a:pt x="494676" y="494676"/>
                </a:lnTo>
                <a:lnTo>
                  <a:pt x="0" y="49467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txBody>
          <a:bodyPr/>
          <a:lstStyle/>
          <a:p>
            <a:endParaRPr lang="es-PA"/>
          </a:p>
        </p:txBody>
      </p:sp>
      <p:sp>
        <p:nvSpPr>
          <p:cNvPr id="24" name="TextBox 24"/>
          <p:cNvSpPr txBox="1"/>
          <p:nvPr/>
        </p:nvSpPr>
        <p:spPr>
          <a:xfrm>
            <a:off x="9432451" y="2304372"/>
            <a:ext cx="4161303" cy="1877763"/>
          </a:xfrm>
          <a:prstGeom prst="rect">
            <a:avLst/>
          </a:prstGeom>
        </p:spPr>
        <p:txBody>
          <a:bodyPr lIns="0" tIns="0" rIns="0" bIns="0" rtlCol="0" anchor="t">
            <a:spAutoFit/>
          </a:bodyPr>
          <a:lstStyle/>
          <a:p>
            <a:pPr algn="l">
              <a:lnSpc>
                <a:spcPts val="4883"/>
              </a:lnSpc>
            </a:pPr>
            <a:r>
              <a:rPr lang="en-US" sz="3488" dirty="0">
                <a:solidFill>
                  <a:srgbClr val="120052"/>
                </a:solidFill>
                <a:latin typeface="Montserrat Light Bold"/>
                <a:ea typeface="Montserrat Light Bold"/>
                <a:cs typeface="Montserrat Light Bold"/>
                <a:sym typeface="Montserrat Light Bold"/>
              </a:rPr>
              <a:t>Carlos </a:t>
            </a:r>
            <a:r>
              <a:rPr lang="en-US" sz="3488" dirty="0" err="1">
                <a:solidFill>
                  <a:srgbClr val="120052"/>
                </a:solidFill>
                <a:latin typeface="Montserrat Light Bold"/>
                <a:ea typeface="Montserrat Light Bold"/>
                <a:cs typeface="Montserrat Light Bold"/>
                <a:sym typeface="Montserrat Light Bold"/>
              </a:rPr>
              <a:t>Jaén</a:t>
            </a:r>
            <a:endParaRPr lang="en-US" sz="3488" dirty="0">
              <a:solidFill>
                <a:srgbClr val="120052"/>
              </a:solidFill>
              <a:latin typeface="Montserrat Light Bold"/>
              <a:ea typeface="Montserrat Light Bold"/>
              <a:cs typeface="Montserrat Light Bold"/>
              <a:sym typeface="Montserrat Light Bold"/>
            </a:endParaRPr>
          </a:p>
          <a:p>
            <a:pPr algn="l">
              <a:lnSpc>
                <a:spcPts val="4883"/>
              </a:lnSpc>
            </a:pPr>
            <a:r>
              <a:rPr lang="en-US" sz="3488" dirty="0">
                <a:solidFill>
                  <a:srgbClr val="120052"/>
                </a:solidFill>
                <a:latin typeface="Montserrat Light Bold"/>
                <a:ea typeface="Montserrat Light Bold"/>
                <a:cs typeface="Montserrat Light Bold"/>
                <a:sym typeface="Montserrat Light Bold"/>
              </a:rPr>
              <a:t>David Ortega</a:t>
            </a:r>
          </a:p>
          <a:p>
            <a:pPr algn="l">
              <a:lnSpc>
                <a:spcPts val="4883"/>
              </a:lnSpc>
            </a:pPr>
            <a:r>
              <a:rPr lang="en-US" sz="3488" dirty="0">
                <a:solidFill>
                  <a:srgbClr val="120052"/>
                </a:solidFill>
                <a:latin typeface="Montserrat Light Bold"/>
                <a:ea typeface="Montserrat Light Bold"/>
                <a:cs typeface="Montserrat Light Bold"/>
                <a:sym typeface="Montserrat Light Bold"/>
              </a:rPr>
              <a:t>Luis Ramírez</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7464828" y="-7464828"/>
            <a:ext cx="3358345" cy="18288000"/>
            <a:chOff x="0" y="0"/>
            <a:chExt cx="188446" cy="1026193"/>
          </a:xfrm>
        </p:grpSpPr>
        <p:sp>
          <p:nvSpPr>
            <p:cNvPr id="3" name="Freeform 3"/>
            <p:cNvSpPr/>
            <p:nvPr/>
          </p:nvSpPr>
          <p:spPr>
            <a:xfrm>
              <a:off x="0" y="0"/>
              <a:ext cx="188446" cy="1026192"/>
            </a:xfrm>
            <a:custGeom>
              <a:avLst/>
              <a:gdLst/>
              <a:ahLst/>
              <a:cxnLst/>
              <a:rect l="l" t="t" r="r" b="b"/>
              <a:pathLst>
                <a:path w="188446" h="1026192">
                  <a:moveTo>
                    <a:pt x="0" y="0"/>
                  </a:moveTo>
                  <a:lnTo>
                    <a:pt x="188446" y="0"/>
                  </a:lnTo>
                  <a:lnTo>
                    <a:pt x="188446" y="1026192"/>
                  </a:lnTo>
                  <a:lnTo>
                    <a:pt x="0" y="1026192"/>
                  </a:lnTo>
                  <a:close/>
                </a:path>
              </a:pathLst>
            </a:custGeom>
            <a:solidFill>
              <a:srgbClr val="120052"/>
            </a:solidFill>
          </p:spPr>
          <p:txBody>
            <a:bodyPr/>
            <a:lstStyle/>
            <a:p>
              <a:endParaRPr lang="es-PA"/>
            </a:p>
          </p:txBody>
        </p:sp>
        <p:sp>
          <p:nvSpPr>
            <p:cNvPr id="4" name="TextBox 4"/>
            <p:cNvSpPr txBox="1"/>
            <p:nvPr/>
          </p:nvSpPr>
          <p:spPr>
            <a:xfrm>
              <a:off x="0" y="-38100"/>
              <a:ext cx="188446" cy="1064293"/>
            </a:xfrm>
            <a:prstGeom prst="rect">
              <a:avLst/>
            </a:prstGeom>
          </p:spPr>
          <p:txBody>
            <a:bodyPr lIns="50800" tIns="50800" rIns="50800" bIns="50800" rtlCol="0" anchor="ctr"/>
            <a:lstStyle/>
            <a:p>
              <a:pPr algn="ctr">
                <a:lnSpc>
                  <a:spcPts val="3360"/>
                </a:lnSpc>
              </a:pPr>
              <a:endParaRPr/>
            </a:p>
          </p:txBody>
        </p:sp>
      </p:grpSp>
      <p:sp>
        <p:nvSpPr>
          <p:cNvPr id="5" name="Freeform 5"/>
          <p:cNvSpPr/>
          <p:nvPr/>
        </p:nvSpPr>
        <p:spPr>
          <a:xfrm>
            <a:off x="16522564" y="8521564"/>
            <a:ext cx="736736" cy="736736"/>
          </a:xfrm>
          <a:custGeom>
            <a:avLst/>
            <a:gdLst/>
            <a:ahLst/>
            <a:cxnLst/>
            <a:rect l="l" t="t" r="r" b="b"/>
            <a:pathLst>
              <a:path w="736736" h="736736">
                <a:moveTo>
                  <a:pt x="0" y="0"/>
                </a:moveTo>
                <a:lnTo>
                  <a:pt x="736736" y="0"/>
                </a:lnTo>
                <a:lnTo>
                  <a:pt x="736736" y="736736"/>
                </a:lnTo>
                <a:lnTo>
                  <a:pt x="0" y="73673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s-PA"/>
          </a:p>
        </p:txBody>
      </p:sp>
      <p:sp>
        <p:nvSpPr>
          <p:cNvPr id="6" name="Freeform 6"/>
          <p:cNvSpPr/>
          <p:nvPr/>
        </p:nvSpPr>
        <p:spPr>
          <a:xfrm>
            <a:off x="552177" y="3358345"/>
            <a:ext cx="4200554" cy="4209101"/>
          </a:xfrm>
          <a:custGeom>
            <a:avLst/>
            <a:gdLst/>
            <a:ahLst/>
            <a:cxnLst/>
            <a:rect l="l" t="t" r="r" b="b"/>
            <a:pathLst>
              <a:path w="4200554" h="4209101">
                <a:moveTo>
                  <a:pt x="0" y="0"/>
                </a:moveTo>
                <a:lnTo>
                  <a:pt x="4200554" y="0"/>
                </a:lnTo>
                <a:lnTo>
                  <a:pt x="4200554" y="4209100"/>
                </a:lnTo>
                <a:lnTo>
                  <a:pt x="0" y="4209100"/>
                </a:lnTo>
                <a:lnTo>
                  <a:pt x="0" y="0"/>
                </a:lnTo>
                <a:close/>
              </a:path>
            </a:pathLst>
          </a:custGeom>
          <a:blipFill>
            <a:blip r:embed="rId4"/>
            <a:stretch>
              <a:fillRect r="-138579"/>
            </a:stretch>
          </a:blipFill>
        </p:spPr>
        <p:txBody>
          <a:bodyPr/>
          <a:lstStyle/>
          <a:p>
            <a:endParaRPr lang="es-PA"/>
          </a:p>
        </p:txBody>
      </p:sp>
      <p:sp>
        <p:nvSpPr>
          <p:cNvPr id="7" name="Freeform 7"/>
          <p:cNvSpPr/>
          <p:nvPr/>
        </p:nvSpPr>
        <p:spPr>
          <a:xfrm>
            <a:off x="644759" y="7567445"/>
            <a:ext cx="4015389" cy="2745651"/>
          </a:xfrm>
          <a:custGeom>
            <a:avLst/>
            <a:gdLst/>
            <a:ahLst/>
            <a:cxnLst/>
            <a:rect l="l" t="t" r="r" b="b"/>
            <a:pathLst>
              <a:path w="4015389" h="2745651">
                <a:moveTo>
                  <a:pt x="0" y="0"/>
                </a:moveTo>
                <a:lnTo>
                  <a:pt x="4015390" y="0"/>
                </a:lnTo>
                <a:lnTo>
                  <a:pt x="4015390" y="2745651"/>
                </a:lnTo>
                <a:lnTo>
                  <a:pt x="0" y="2745651"/>
                </a:lnTo>
                <a:lnTo>
                  <a:pt x="0" y="0"/>
                </a:lnTo>
                <a:close/>
              </a:path>
            </a:pathLst>
          </a:custGeom>
          <a:blipFill>
            <a:blip r:embed="rId5"/>
            <a:stretch>
              <a:fillRect t="-31526" b="-13829"/>
            </a:stretch>
          </a:blipFill>
        </p:spPr>
        <p:txBody>
          <a:bodyPr/>
          <a:lstStyle/>
          <a:p>
            <a:endParaRPr lang="es-PA"/>
          </a:p>
        </p:txBody>
      </p:sp>
      <p:sp>
        <p:nvSpPr>
          <p:cNvPr id="8" name="Freeform 8"/>
          <p:cNvSpPr/>
          <p:nvPr/>
        </p:nvSpPr>
        <p:spPr>
          <a:xfrm>
            <a:off x="6625598" y="3656209"/>
            <a:ext cx="8680118" cy="3911236"/>
          </a:xfrm>
          <a:custGeom>
            <a:avLst/>
            <a:gdLst/>
            <a:ahLst/>
            <a:cxnLst/>
            <a:rect l="l" t="t" r="r" b="b"/>
            <a:pathLst>
              <a:path w="8680118" h="3911236">
                <a:moveTo>
                  <a:pt x="0" y="0"/>
                </a:moveTo>
                <a:lnTo>
                  <a:pt x="8680117" y="0"/>
                </a:lnTo>
                <a:lnTo>
                  <a:pt x="8680117" y="3911236"/>
                </a:lnTo>
                <a:lnTo>
                  <a:pt x="0" y="3911236"/>
                </a:lnTo>
                <a:lnTo>
                  <a:pt x="0" y="0"/>
                </a:lnTo>
                <a:close/>
              </a:path>
            </a:pathLst>
          </a:custGeom>
          <a:blipFill>
            <a:blip r:embed="rId6"/>
            <a:stretch>
              <a:fillRect/>
            </a:stretch>
          </a:blipFill>
        </p:spPr>
        <p:txBody>
          <a:bodyPr/>
          <a:lstStyle/>
          <a:p>
            <a:endParaRPr lang="es-PA"/>
          </a:p>
        </p:txBody>
      </p:sp>
      <p:sp>
        <p:nvSpPr>
          <p:cNvPr id="9" name="TextBox 9"/>
          <p:cNvSpPr txBox="1"/>
          <p:nvPr/>
        </p:nvSpPr>
        <p:spPr>
          <a:xfrm>
            <a:off x="5387103" y="1872997"/>
            <a:ext cx="8310252" cy="1023082"/>
          </a:xfrm>
          <a:prstGeom prst="rect">
            <a:avLst/>
          </a:prstGeom>
        </p:spPr>
        <p:txBody>
          <a:bodyPr lIns="0" tIns="0" rIns="0" bIns="0" rtlCol="0" anchor="t">
            <a:spAutoFit/>
          </a:bodyPr>
          <a:lstStyle/>
          <a:p>
            <a:pPr algn="l">
              <a:lnSpc>
                <a:spcPts val="8034"/>
              </a:lnSpc>
            </a:pPr>
            <a:r>
              <a:rPr lang="en-US" sz="6695">
                <a:solidFill>
                  <a:srgbClr val="F4F6FC"/>
                </a:solidFill>
                <a:latin typeface="Montserrat Bold"/>
                <a:ea typeface="Montserrat Bold"/>
                <a:cs typeface="Montserrat Bold"/>
                <a:sym typeface="Montserrat Bold"/>
              </a:rPr>
              <a:t>Introducción a GIT</a:t>
            </a:r>
          </a:p>
        </p:txBody>
      </p:sp>
      <p:sp>
        <p:nvSpPr>
          <p:cNvPr id="10" name="TextBox 10"/>
          <p:cNvSpPr txBox="1"/>
          <p:nvPr/>
        </p:nvSpPr>
        <p:spPr>
          <a:xfrm>
            <a:off x="6340221" y="7993481"/>
            <a:ext cx="10919079" cy="284005"/>
          </a:xfrm>
          <a:prstGeom prst="rect">
            <a:avLst/>
          </a:prstGeom>
        </p:spPr>
        <p:txBody>
          <a:bodyPr lIns="0" tIns="0" rIns="0" bIns="0" rtlCol="0" anchor="t">
            <a:spAutoFit/>
          </a:bodyPr>
          <a:lstStyle/>
          <a:p>
            <a:pPr algn="ctr">
              <a:lnSpc>
                <a:spcPts val="2307"/>
              </a:lnSpc>
              <a:spcBef>
                <a:spcPct val="0"/>
              </a:spcBef>
            </a:pPr>
            <a:r>
              <a:rPr lang="en-US" sz="1647">
                <a:solidFill>
                  <a:srgbClr val="000000"/>
                </a:solidFill>
                <a:latin typeface="Montserrat Bold"/>
                <a:ea typeface="Montserrat Bold"/>
                <a:cs typeface="Montserrat Bold"/>
                <a:sym typeface="Montserrat Bold"/>
              </a:rPr>
              <a:t>Figura 1. Modelo de datos de los sistemas distribuidos tradicionales.  (Universidad de Córdoba, 2015)</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7464828" y="-7464828"/>
            <a:ext cx="3358345" cy="18288000"/>
            <a:chOff x="0" y="0"/>
            <a:chExt cx="188446" cy="1026193"/>
          </a:xfrm>
        </p:grpSpPr>
        <p:sp>
          <p:nvSpPr>
            <p:cNvPr id="3" name="Freeform 3"/>
            <p:cNvSpPr/>
            <p:nvPr/>
          </p:nvSpPr>
          <p:spPr>
            <a:xfrm>
              <a:off x="0" y="0"/>
              <a:ext cx="188446" cy="1026192"/>
            </a:xfrm>
            <a:custGeom>
              <a:avLst/>
              <a:gdLst/>
              <a:ahLst/>
              <a:cxnLst/>
              <a:rect l="l" t="t" r="r" b="b"/>
              <a:pathLst>
                <a:path w="188446" h="1026192">
                  <a:moveTo>
                    <a:pt x="0" y="0"/>
                  </a:moveTo>
                  <a:lnTo>
                    <a:pt x="188446" y="0"/>
                  </a:lnTo>
                  <a:lnTo>
                    <a:pt x="188446" y="1026192"/>
                  </a:lnTo>
                  <a:lnTo>
                    <a:pt x="0" y="1026192"/>
                  </a:lnTo>
                  <a:close/>
                </a:path>
              </a:pathLst>
            </a:custGeom>
            <a:solidFill>
              <a:srgbClr val="120052"/>
            </a:solidFill>
          </p:spPr>
          <p:txBody>
            <a:bodyPr/>
            <a:lstStyle/>
            <a:p>
              <a:endParaRPr lang="es-PA"/>
            </a:p>
          </p:txBody>
        </p:sp>
        <p:sp>
          <p:nvSpPr>
            <p:cNvPr id="4" name="TextBox 4"/>
            <p:cNvSpPr txBox="1"/>
            <p:nvPr/>
          </p:nvSpPr>
          <p:spPr>
            <a:xfrm>
              <a:off x="0" y="-38100"/>
              <a:ext cx="188446" cy="1064293"/>
            </a:xfrm>
            <a:prstGeom prst="rect">
              <a:avLst/>
            </a:prstGeom>
          </p:spPr>
          <p:txBody>
            <a:bodyPr lIns="50800" tIns="50800" rIns="50800" bIns="50800" rtlCol="0" anchor="ctr"/>
            <a:lstStyle/>
            <a:p>
              <a:pPr algn="ctr">
                <a:lnSpc>
                  <a:spcPts val="3360"/>
                </a:lnSpc>
              </a:pPr>
              <a:endParaRPr/>
            </a:p>
          </p:txBody>
        </p:sp>
      </p:grpSp>
      <p:sp>
        <p:nvSpPr>
          <p:cNvPr id="5" name="Freeform 5"/>
          <p:cNvSpPr/>
          <p:nvPr/>
        </p:nvSpPr>
        <p:spPr>
          <a:xfrm>
            <a:off x="16522564" y="8521564"/>
            <a:ext cx="736736" cy="736736"/>
          </a:xfrm>
          <a:custGeom>
            <a:avLst/>
            <a:gdLst/>
            <a:ahLst/>
            <a:cxnLst/>
            <a:rect l="l" t="t" r="r" b="b"/>
            <a:pathLst>
              <a:path w="736736" h="736736">
                <a:moveTo>
                  <a:pt x="0" y="0"/>
                </a:moveTo>
                <a:lnTo>
                  <a:pt x="736736" y="0"/>
                </a:lnTo>
                <a:lnTo>
                  <a:pt x="736736" y="736736"/>
                </a:lnTo>
                <a:lnTo>
                  <a:pt x="0" y="73673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s-PA"/>
          </a:p>
        </p:txBody>
      </p:sp>
      <p:sp>
        <p:nvSpPr>
          <p:cNvPr id="6" name="Freeform 6"/>
          <p:cNvSpPr/>
          <p:nvPr/>
        </p:nvSpPr>
        <p:spPr>
          <a:xfrm>
            <a:off x="552177" y="3358345"/>
            <a:ext cx="4200554" cy="4209101"/>
          </a:xfrm>
          <a:custGeom>
            <a:avLst/>
            <a:gdLst/>
            <a:ahLst/>
            <a:cxnLst/>
            <a:rect l="l" t="t" r="r" b="b"/>
            <a:pathLst>
              <a:path w="4200554" h="4209101">
                <a:moveTo>
                  <a:pt x="0" y="0"/>
                </a:moveTo>
                <a:lnTo>
                  <a:pt x="4200554" y="0"/>
                </a:lnTo>
                <a:lnTo>
                  <a:pt x="4200554" y="4209100"/>
                </a:lnTo>
                <a:lnTo>
                  <a:pt x="0" y="4209100"/>
                </a:lnTo>
                <a:lnTo>
                  <a:pt x="0" y="0"/>
                </a:lnTo>
                <a:close/>
              </a:path>
            </a:pathLst>
          </a:custGeom>
          <a:blipFill>
            <a:blip r:embed="rId4"/>
            <a:stretch>
              <a:fillRect r="-138579"/>
            </a:stretch>
          </a:blipFill>
        </p:spPr>
        <p:txBody>
          <a:bodyPr/>
          <a:lstStyle/>
          <a:p>
            <a:endParaRPr lang="es-PA"/>
          </a:p>
        </p:txBody>
      </p:sp>
      <p:sp>
        <p:nvSpPr>
          <p:cNvPr id="7" name="Freeform 7"/>
          <p:cNvSpPr/>
          <p:nvPr/>
        </p:nvSpPr>
        <p:spPr>
          <a:xfrm>
            <a:off x="644759" y="7567445"/>
            <a:ext cx="4015389" cy="2745651"/>
          </a:xfrm>
          <a:custGeom>
            <a:avLst/>
            <a:gdLst/>
            <a:ahLst/>
            <a:cxnLst/>
            <a:rect l="l" t="t" r="r" b="b"/>
            <a:pathLst>
              <a:path w="4015389" h="2745651">
                <a:moveTo>
                  <a:pt x="0" y="0"/>
                </a:moveTo>
                <a:lnTo>
                  <a:pt x="4015390" y="0"/>
                </a:lnTo>
                <a:lnTo>
                  <a:pt x="4015390" y="2745651"/>
                </a:lnTo>
                <a:lnTo>
                  <a:pt x="0" y="2745651"/>
                </a:lnTo>
                <a:lnTo>
                  <a:pt x="0" y="0"/>
                </a:lnTo>
                <a:close/>
              </a:path>
            </a:pathLst>
          </a:custGeom>
          <a:blipFill>
            <a:blip r:embed="rId5"/>
            <a:stretch>
              <a:fillRect t="-31526" b="-13829"/>
            </a:stretch>
          </a:blipFill>
        </p:spPr>
        <p:txBody>
          <a:bodyPr/>
          <a:lstStyle/>
          <a:p>
            <a:endParaRPr lang="es-PA"/>
          </a:p>
        </p:txBody>
      </p:sp>
      <p:sp>
        <p:nvSpPr>
          <p:cNvPr id="8" name="Freeform 8"/>
          <p:cNvSpPr/>
          <p:nvPr/>
        </p:nvSpPr>
        <p:spPr>
          <a:xfrm>
            <a:off x="6340221" y="3556840"/>
            <a:ext cx="9582534" cy="4276245"/>
          </a:xfrm>
          <a:custGeom>
            <a:avLst/>
            <a:gdLst/>
            <a:ahLst/>
            <a:cxnLst/>
            <a:rect l="l" t="t" r="r" b="b"/>
            <a:pathLst>
              <a:path w="9582534" h="4276245">
                <a:moveTo>
                  <a:pt x="0" y="0"/>
                </a:moveTo>
                <a:lnTo>
                  <a:pt x="9582534" y="0"/>
                </a:lnTo>
                <a:lnTo>
                  <a:pt x="9582534" y="4276245"/>
                </a:lnTo>
                <a:lnTo>
                  <a:pt x="0" y="4276245"/>
                </a:lnTo>
                <a:lnTo>
                  <a:pt x="0" y="0"/>
                </a:lnTo>
                <a:close/>
              </a:path>
            </a:pathLst>
          </a:custGeom>
          <a:blipFill>
            <a:blip r:embed="rId6"/>
            <a:stretch>
              <a:fillRect/>
            </a:stretch>
          </a:blipFill>
        </p:spPr>
        <p:txBody>
          <a:bodyPr/>
          <a:lstStyle/>
          <a:p>
            <a:endParaRPr lang="es-PA"/>
          </a:p>
        </p:txBody>
      </p:sp>
      <p:sp>
        <p:nvSpPr>
          <p:cNvPr id="9" name="TextBox 9"/>
          <p:cNvSpPr txBox="1"/>
          <p:nvPr/>
        </p:nvSpPr>
        <p:spPr>
          <a:xfrm>
            <a:off x="5387103" y="1872997"/>
            <a:ext cx="8310252" cy="1023082"/>
          </a:xfrm>
          <a:prstGeom prst="rect">
            <a:avLst/>
          </a:prstGeom>
        </p:spPr>
        <p:txBody>
          <a:bodyPr lIns="0" tIns="0" rIns="0" bIns="0" rtlCol="0" anchor="t">
            <a:spAutoFit/>
          </a:bodyPr>
          <a:lstStyle/>
          <a:p>
            <a:pPr algn="l">
              <a:lnSpc>
                <a:spcPts val="8034"/>
              </a:lnSpc>
            </a:pPr>
            <a:r>
              <a:rPr lang="en-US" sz="6695">
                <a:solidFill>
                  <a:srgbClr val="F4F6FC"/>
                </a:solidFill>
                <a:latin typeface="Montserrat Bold"/>
                <a:ea typeface="Montserrat Bold"/>
                <a:cs typeface="Montserrat Bold"/>
                <a:sym typeface="Montserrat Bold"/>
              </a:rPr>
              <a:t>Introducción a GIT</a:t>
            </a:r>
          </a:p>
        </p:txBody>
      </p:sp>
      <p:sp>
        <p:nvSpPr>
          <p:cNvPr id="10" name="TextBox 10"/>
          <p:cNvSpPr txBox="1"/>
          <p:nvPr/>
        </p:nvSpPr>
        <p:spPr>
          <a:xfrm>
            <a:off x="7586626" y="7995010"/>
            <a:ext cx="7089725" cy="571767"/>
          </a:xfrm>
          <a:prstGeom prst="rect">
            <a:avLst/>
          </a:prstGeom>
        </p:spPr>
        <p:txBody>
          <a:bodyPr lIns="0" tIns="0" rIns="0" bIns="0" rtlCol="0" anchor="t">
            <a:spAutoFit/>
          </a:bodyPr>
          <a:lstStyle/>
          <a:p>
            <a:pPr algn="ctr">
              <a:lnSpc>
                <a:spcPts val="2307"/>
              </a:lnSpc>
            </a:pPr>
            <a:r>
              <a:rPr lang="en-US" sz="1647">
                <a:solidFill>
                  <a:srgbClr val="000000"/>
                </a:solidFill>
                <a:latin typeface="Montserrat Bold"/>
                <a:ea typeface="Montserrat Bold"/>
                <a:cs typeface="Montserrat Bold"/>
                <a:sym typeface="Montserrat Bold"/>
              </a:rPr>
              <a:t>Figura 2. Modelo de datos de Git.  (Universidad de Córdoba, 2015)</a:t>
            </a:r>
          </a:p>
          <a:p>
            <a:pPr algn="ctr">
              <a:lnSpc>
                <a:spcPts val="2307"/>
              </a:lnSpc>
              <a:spcBef>
                <a:spcPct val="0"/>
              </a:spcBef>
            </a:pPr>
            <a:endParaRPr lang="en-US" sz="1647">
              <a:solidFill>
                <a:srgbClr val="000000"/>
              </a:solidFill>
              <a:latin typeface="Montserrat Bold"/>
              <a:ea typeface="Montserrat Bold"/>
              <a:cs typeface="Montserrat Bold"/>
              <a:sym typeface="Montserrat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2" name="Group 2"/>
          <p:cNvGrpSpPr/>
          <p:nvPr/>
        </p:nvGrpSpPr>
        <p:grpSpPr>
          <a:xfrm>
            <a:off x="12267834" y="3077553"/>
            <a:ext cx="6020166" cy="7209447"/>
            <a:chOff x="0" y="0"/>
            <a:chExt cx="1453032" cy="1740077"/>
          </a:xfrm>
        </p:grpSpPr>
        <p:sp>
          <p:nvSpPr>
            <p:cNvPr id="3" name="Freeform 3"/>
            <p:cNvSpPr/>
            <p:nvPr/>
          </p:nvSpPr>
          <p:spPr>
            <a:xfrm>
              <a:off x="0" y="0"/>
              <a:ext cx="1453032" cy="1740077"/>
            </a:xfrm>
            <a:custGeom>
              <a:avLst/>
              <a:gdLst/>
              <a:ahLst/>
              <a:cxnLst/>
              <a:rect l="l" t="t" r="r" b="b"/>
              <a:pathLst>
                <a:path w="1453032" h="1740077">
                  <a:moveTo>
                    <a:pt x="0" y="0"/>
                  </a:moveTo>
                  <a:lnTo>
                    <a:pt x="1453032" y="0"/>
                  </a:lnTo>
                  <a:lnTo>
                    <a:pt x="1453032" y="1740077"/>
                  </a:lnTo>
                  <a:lnTo>
                    <a:pt x="0" y="1740077"/>
                  </a:lnTo>
                  <a:close/>
                </a:path>
              </a:pathLst>
            </a:custGeom>
            <a:solidFill>
              <a:srgbClr val="120052"/>
            </a:solidFill>
            <a:ln cap="sq">
              <a:noFill/>
              <a:prstDash val="solid"/>
              <a:miter/>
            </a:ln>
          </p:spPr>
          <p:txBody>
            <a:bodyPr/>
            <a:lstStyle/>
            <a:p>
              <a:endParaRPr lang="es-PA"/>
            </a:p>
          </p:txBody>
        </p:sp>
        <p:sp>
          <p:nvSpPr>
            <p:cNvPr id="4" name="TextBox 4"/>
            <p:cNvSpPr txBox="1"/>
            <p:nvPr/>
          </p:nvSpPr>
          <p:spPr>
            <a:xfrm>
              <a:off x="0" y="-38100"/>
              <a:ext cx="1453032" cy="1778177"/>
            </a:xfrm>
            <a:prstGeom prst="rect">
              <a:avLst/>
            </a:prstGeom>
          </p:spPr>
          <p:txBody>
            <a:bodyPr lIns="50800" tIns="50800" rIns="50800" bIns="50800" rtlCol="0" anchor="ctr"/>
            <a:lstStyle/>
            <a:p>
              <a:pPr marL="0" lvl="0" indent="0" algn="ctr">
                <a:lnSpc>
                  <a:spcPts val="3360"/>
                </a:lnSpc>
                <a:spcBef>
                  <a:spcPct val="0"/>
                </a:spcBef>
              </a:pPr>
              <a:endParaRPr/>
            </a:p>
          </p:txBody>
        </p:sp>
      </p:grpSp>
      <p:grpSp>
        <p:nvGrpSpPr>
          <p:cNvPr id="5" name="Group 5"/>
          <p:cNvGrpSpPr/>
          <p:nvPr/>
        </p:nvGrpSpPr>
        <p:grpSpPr>
          <a:xfrm>
            <a:off x="6133917" y="3090190"/>
            <a:ext cx="6020166" cy="7196810"/>
            <a:chOff x="0" y="0"/>
            <a:chExt cx="1453032" cy="1737027"/>
          </a:xfrm>
        </p:grpSpPr>
        <p:sp>
          <p:nvSpPr>
            <p:cNvPr id="6" name="Freeform 6"/>
            <p:cNvSpPr/>
            <p:nvPr/>
          </p:nvSpPr>
          <p:spPr>
            <a:xfrm>
              <a:off x="0" y="0"/>
              <a:ext cx="1453032" cy="1737027"/>
            </a:xfrm>
            <a:custGeom>
              <a:avLst/>
              <a:gdLst/>
              <a:ahLst/>
              <a:cxnLst/>
              <a:rect l="l" t="t" r="r" b="b"/>
              <a:pathLst>
                <a:path w="1453032" h="1737027">
                  <a:moveTo>
                    <a:pt x="0" y="0"/>
                  </a:moveTo>
                  <a:lnTo>
                    <a:pt x="1453032" y="0"/>
                  </a:lnTo>
                  <a:lnTo>
                    <a:pt x="1453032" y="1737027"/>
                  </a:lnTo>
                  <a:lnTo>
                    <a:pt x="0" y="1737027"/>
                  </a:lnTo>
                  <a:close/>
                </a:path>
              </a:pathLst>
            </a:custGeom>
            <a:solidFill>
              <a:srgbClr val="49A5EF"/>
            </a:solidFill>
          </p:spPr>
          <p:txBody>
            <a:bodyPr/>
            <a:lstStyle/>
            <a:p>
              <a:endParaRPr lang="es-PA"/>
            </a:p>
          </p:txBody>
        </p:sp>
        <p:sp>
          <p:nvSpPr>
            <p:cNvPr id="7" name="TextBox 7"/>
            <p:cNvSpPr txBox="1"/>
            <p:nvPr/>
          </p:nvSpPr>
          <p:spPr>
            <a:xfrm>
              <a:off x="0" y="-38100"/>
              <a:ext cx="1453032" cy="1775127"/>
            </a:xfrm>
            <a:prstGeom prst="rect">
              <a:avLst/>
            </a:prstGeom>
          </p:spPr>
          <p:txBody>
            <a:bodyPr lIns="50800" tIns="50800" rIns="50800" bIns="50800" rtlCol="0" anchor="ctr"/>
            <a:lstStyle/>
            <a:p>
              <a:pPr algn="ctr">
                <a:lnSpc>
                  <a:spcPts val="3360"/>
                </a:lnSpc>
              </a:pPr>
              <a:endParaRPr/>
            </a:p>
          </p:txBody>
        </p:sp>
      </p:grpSp>
      <p:grpSp>
        <p:nvGrpSpPr>
          <p:cNvPr id="8" name="Group 8"/>
          <p:cNvGrpSpPr/>
          <p:nvPr/>
        </p:nvGrpSpPr>
        <p:grpSpPr>
          <a:xfrm>
            <a:off x="0" y="3102826"/>
            <a:ext cx="6020166" cy="7184174"/>
            <a:chOff x="0" y="0"/>
            <a:chExt cx="1453032" cy="1733978"/>
          </a:xfrm>
        </p:grpSpPr>
        <p:sp>
          <p:nvSpPr>
            <p:cNvPr id="9" name="Freeform 9"/>
            <p:cNvSpPr/>
            <p:nvPr/>
          </p:nvSpPr>
          <p:spPr>
            <a:xfrm>
              <a:off x="0" y="0"/>
              <a:ext cx="1453032" cy="1733977"/>
            </a:xfrm>
            <a:custGeom>
              <a:avLst/>
              <a:gdLst/>
              <a:ahLst/>
              <a:cxnLst/>
              <a:rect l="l" t="t" r="r" b="b"/>
              <a:pathLst>
                <a:path w="1453032" h="1733977">
                  <a:moveTo>
                    <a:pt x="0" y="0"/>
                  </a:moveTo>
                  <a:lnTo>
                    <a:pt x="1453032" y="0"/>
                  </a:lnTo>
                  <a:lnTo>
                    <a:pt x="1453032" y="1733977"/>
                  </a:lnTo>
                  <a:lnTo>
                    <a:pt x="0" y="1733977"/>
                  </a:lnTo>
                  <a:close/>
                </a:path>
              </a:pathLst>
            </a:custGeom>
            <a:solidFill>
              <a:srgbClr val="8063E8"/>
            </a:solidFill>
            <a:ln cap="sq">
              <a:noFill/>
              <a:prstDash val="solid"/>
              <a:miter/>
            </a:ln>
          </p:spPr>
          <p:txBody>
            <a:bodyPr/>
            <a:lstStyle/>
            <a:p>
              <a:endParaRPr lang="es-PA"/>
            </a:p>
          </p:txBody>
        </p:sp>
        <p:sp>
          <p:nvSpPr>
            <p:cNvPr id="10" name="TextBox 10"/>
            <p:cNvSpPr txBox="1"/>
            <p:nvPr/>
          </p:nvSpPr>
          <p:spPr>
            <a:xfrm>
              <a:off x="0" y="-38100"/>
              <a:ext cx="1453032" cy="1772078"/>
            </a:xfrm>
            <a:prstGeom prst="rect">
              <a:avLst/>
            </a:prstGeom>
          </p:spPr>
          <p:txBody>
            <a:bodyPr lIns="50800" tIns="50800" rIns="50800" bIns="50800" rtlCol="0" anchor="ctr"/>
            <a:lstStyle/>
            <a:p>
              <a:pPr marL="0" lvl="0" indent="0" algn="ctr">
                <a:lnSpc>
                  <a:spcPts val="3360"/>
                </a:lnSpc>
                <a:spcBef>
                  <a:spcPct val="0"/>
                </a:spcBef>
              </a:pPr>
              <a:endParaRPr/>
            </a:p>
          </p:txBody>
        </p:sp>
      </p:grpSp>
      <p:sp>
        <p:nvSpPr>
          <p:cNvPr id="11" name="TextBox 11"/>
          <p:cNvSpPr txBox="1"/>
          <p:nvPr/>
        </p:nvSpPr>
        <p:spPr>
          <a:xfrm>
            <a:off x="4485315" y="963003"/>
            <a:ext cx="9690994" cy="2114550"/>
          </a:xfrm>
          <a:prstGeom prst="rect">
            <a:avLst/>
          </a:prstGeom>
        </p:spPr>
        <p:txBody>
          <a:bodyPr lIns="0" tIns="0" rIns="0" bIns="0" rtlCol="0" anchor="t">
            <a:spAutoFit/>
          </a:bodyPr>
          <a:lstStyle/>
          <a:p>
            <a:pPr algn="ctr">
              <a:lnSpc>
                <a:spcPts val="8360"/>
              </a:lnSpc>
            </a:pPr>
            <a:r>
              <a:rPr lang="en-US" sz="6967">
                <a:solidFill>
                  <a:srgbClr val="101010"/>
                </a:solidFill>
                <a:latin typeface="Montserrat Bold"/>
                <a:ea typeface="Montserrat Bold"/>
                <a:cs typeface="Montserrat Bold"/>
                <a:sym typeface="Montserrat Bold"/>
              </a:rPr>
              <a:t>Los tres estados</a:t>
            </a:r>
          </a:p>
          <a:p>
            <a:pPr algn="ctr">
              <a:lnSpc>
                <a:spcPts val="8360"/>
              </a:lnSpc>
            </a:pPr>
            <a:endParaRPr lang="en-US" sz="6967">
              <a:solidFill>
                <a:srgbClr val="101010"/>
              </a:solidFill>
              <a:latin typeface="Montserrat Bold"/>
              <a:ea typeface="Montserrat Bold"/>
              <a:cs typeface="Montserrat Bold"/>
              <a:sym typeface="Montserrat Bold"/>
            </a:endParaRPr>
          </a:p>
        </p:txBody>
      </p:sp>
      <p:grpSp>
        <p:nvGrpSpPr>
          <p:cNvPr id="12" name="Group 12"/>
          <p:cNvGrpSpPr/>
          <p:nvPr/>
        </p:nvGrpSpPr>
        <p:grpSpPr>
          <a:xfrm>
            <a:off x="1256765" y="3706203"/>
            <a:ext cx="3506637" cy="1156322"/>
            <a:chOff x="0" y="0"/>
            <a:chExt cx="1281756" cy="422662"/>
          </a:xfrm>
        </p:grpSpPr>
        <p:sp>
          <p:nvSpPr>
            <p:cNvPr id="13" name="Freeform 13"/>
            <p:cNvSpPr/>
            <p:nvPr/>
          </p:nvSpPr>
          <p:spPr>
            <a:xfrm>
              <a:off x="0" y="0"/>
              <a:ext cx="1281756" cy="422662"/>
            </a:xfrm>
            <a:custGeom>
              <a:avLst/>
              <a:gdLst/>
              <a:ahLst/>
              <a:cxnLst/>
              <a:rect l="l" t="t" r="r" b="b"/>
              <a:pathLst>
                <a:path w="1281756" h="422662">
                  <a:moveTo>
                    <a:pt x="101558" y="0"/>
                  </a:moveTo>
                  <a:lnTo>
                    <a:pt x="1180198" y="0"/>
                  </a:lnTo>
                  <a:cubicBezTo>
                    <a:pt x="1207133" y="0"/>
                    <a:pt x="1232964" y="10700"/>
                    <a:pt x="1252010" y="29746"/>
                  </a:cubicBezTo>
                  <a:cubicBezTo>
                    <a:pt x="1271056" y="48792"/>
                    <a:pt x="1281756" y="74623"/>
                    <a:pt x="1281756" y="101558"/>
                  </a:cubicBezTo>
                  <a:lnTo>
                    <a:pt x="1281756" y="321104"/>
                  </a:lnTo>
                  <a:cubicBezTo>
                    <a:pt x="1281756" y="348039"/>
                    <a:pt x="1271056" y="373870"/>
                    <a:pt x="1252010" y="392916"/>
                  </a:cubicBezTo>
                  <a:cubicBezTo>
                    <a:pt x="1232964" y="411962"/>
                    <a:pt x="1207133" y="422662"/>
                    <a:pt x="1180198" y="422662"/>
                  </a:cubicBezTo>
                  <a:lnTo>
                    <a:pt x="101558" y="422662"/>
                  </a:lnTo>
                  <a:cubicBezTo>
                    <a:pt x="74623" y="422662"/>
                    <a:pt x="48792" y="411962"/>
                    <a:pt x="29746" y="392916"/>
                  </a:cubicBezTo>
                  <a:cubicBezTo>
                    <a:pt x="10700" y="373870"/>
                    <a:pt x="0" y="348039"/>
                    <a:pt x="0" y="321104"/>
                  </a:cubicBezTo>
                  <a:lnTo>
                    <a:pt x="0" y="101558"/>
                  </a:lnTo>
                  <a:cubicBezTo>
                    <a:pt x="0" y="74623"/>
                    <a:pt x="10700" y="48792"/>
                    <a:pt x="29746" y="29746"/>
                  </a:cubicBezTo>
                  <a:cubicBezTo>
                    <a:pt x="48792" y="10700"/>
                    <a:pt x="74623" y="0"/>
                    <a:pt x="101558" y="0"/>
                  </a:cubicBezTo>
                  <a:close/>
                </a:path>
              </a:pathLst>
            </a:custGeom>
            <a:solidFill>
              <a:srgbClr val="F4F6FC"/>
            </a:solidFill>
            <a:ln cap="rnd">
              <a:noFill/>
              <a:prstDash val="solid"/>
              <a:round/>
            </a:ln>
          </p:spPr>
          <p:txBody>
            <a:bodyPr/>
            <a:lstStyle/>
            <a:p>
              <a:endParaRPr lang="es-PA"/>
            </a:p>
          </p:txBody>
        </p:sp>
        <p:sp>
          <p:nvSpPr>
            <p:cNvPr id="14" name="TextBox 14"/>
            <p:cNvSpPr txBox="1"/>
            <p:nvPr/>
          </p:nvSpPr>
          <p:spPr>
            <a:xfrm>
              <a:off x="0" y="-66675"/>
              <a:ext cx="1281756" cy="489337"/>
            </a:xfrm>
            <a:prstGeom prst="rect">
              <a:avLst/>
            </a:prstGeom>
          </p:spPr>
          <p:txBody>
            <a:bodyPr lIns="0" tIns="0" rIns="0" bIns="0" rtlCol="0" anchor="ctr"/>
            <a:lstStyle/>
            <a:p>
              <a:pPr algn="ctr">
                <a:lnSpc>
                  <a:spcPts val="4339"/>
                </a:lnSpc>
              </a:pPr>
              <a:r>
                <a:rPr lang="en-US" sz="3099">
                  <a:solidFill>
                    <a:srgbClr val="120052"/>
                  </a:solidFill>
                  <a:latin typeface="Montserrat Bold"/>
                  <a:ea typeface="Montserrat Bold"/>
                  <a:cs typeface="Montserrat Bold"/>
                  <a:sym typeface="Montserrat Bold"/>
                </a:rPr>
                <a:t>Confirmado (committed): </a:t>
              </a:r>
            </a:p>
          </p:txBody>
        </p:sp>
      </p:grpSp>
      <p:sp>
        <p:nvSpPr>
          <p:cNvPr id="15" name="TextBox 15"/>
          <p:cNvSpPr txBox="1"/>
          <p:nvPr/>
        </p:nvSpPr>
        <p:spPr>
          <a:xfrm>
            <a:off x="804314" y="6467144"/>
            <a:ext cx="4378435" cy="1099353"/>
          </a:xfrm>
          <a:prstGeom prst="rect">
            <a:avLst/>
          </a:prstGeom>
        </p:spPr>
        <p:txBody>
          <a:bodyPr lIns="0" tIns="0" rIns="0" bIns="0" rtlCol="0" anchor="t">
            <a:spAutoFit/>
          </a:bodyPr>
          <a:lstStyle/>
          <a:p>
            <a:pPr marL="0" lvl="0" indent="0" algn="l">
              <a:lnSpc>
                <a:spcPts val="2930"/>
              </a:lnSpc>
              <a:spcBef>
                <a:spcPct val="0"/>
              </a:spcBef>
            </a:pPr>
            <a:r>
              <a:rPr lang="en-US" sz="2093">
                <a:solidFill>
                  <a:srgbClr val="FFFFFF"/>
                </a:solidFill>
                <a:latin typeface="Montserrat"/>
                <a:ea typeface="Montserrat"/>
                <a:cs typeface="Montserrat"/>
                <a:sym typeface="Montserrat"/>
              </a:rPr>
              <a:t>significa que los datos están almacenados de manera segura en tu base de datos local.</a:t>
            </a:r>
          </a:p>
        </p:txBody>
      </p:sp>
      <p:grpSp>
        <p:nvGrpSpPr>
          <p:cNvPr id="16" name="Group 16"/>
          <p:cNvGrpSpPr/>
          <p:nvPr/>
        </p:nvGrpSpPr>
        <p:grpSpPr>
          <a:xfrm>
            <a:off x="7276497" y="3706203"/>
            <a:ext cx="3506637" cy="1156322"/>
            <a:chOff x="0" y="0"/>
            <a:chExt cx="1281756" cy="422662"/>
          </a:xfrm>
        </p:grpSpPr>
        <p:sp>
          <p:nvSpPr>
            <p:cNvPr id="17" name="Freeform 17"/>
            <p:cNvSpPr/>
            <p:nvPr/>
          </p:nvSpPr>
          <p:spPr>
            <a:xfrm>
              <a:off x="0" y="0"/>
              <a:ext cx="1281756" cy="422662"/>
            </a:xfrm>
            <a:custGeom>
              <a:avLst/>
              <a:gdLst/>
              <a:ahLst/>
              <a:cxnLst/>
              <a:rect l="l" t="t" r="r" b="b"/>
              <a:pathLst>
                <a:path w="1281756" h="422662">
                  <a:moveTo>
                    <a:pt x="101558" y="0"/>
                  </a:moveTo>
                  <a:lnTo>
                    <a:pt x="1180198" y="0"/>
                  </a:lnTo>
                  <a:cubicBezTo>
                    <a:pt x="1207133" y="0"/>
                    <a:pt x="1232964" y="10700"/>
                    <a:pt x="1252010" y="29746"/>
                  </a:cubicBezTo>
                  <a:cubicBezTo>
                    <a:pt x="1271056" y="48792"/>
                    <a:pt x="1281756" y="74623"/>
                    <a:pt x="1281756" y="101558"/>
                  </a:cubicBezTo>
                  <a:lnTo>
                    <a:pt x="1281756" y="321104"/>
                  </a:lnTo>
                  <a:cubicBezTo>
                    <a:pt x="1281756" y="348039"/>
                    <a:pt x="1271056" y="373870"/>
                    <a:pt x="1252010" y="392916"/>
                  </a:cubicBezTo>
                  <a:cubicBezTo>
                    <a:pt x="1232964" y="411962"/>
                    <a:pt x="1207133" y="422662"/>
                    <a:pt x="1180198" y="422662"/>
                  </a:cubicBezTo>
                  <a:lnTo>
                    <a:pt x="101558" y="422662"/>
                  </a:lnTo>
                  <a:cubicBezTo>
                    <a:pt x="74623" y="422662"/>
                    <a:pt x="48792" y="411962"/>
                    <a:pt x="29746" y="392916"/>
                  </a:cubicBezTo>
                  <a:cubicBezTo>
                    <a:pt x="10700" y="373870"/>
                    <a:pt x="0" y="348039"/>
                    <a:pt x="0" y="321104"/>
                  </a:cubicBezTo>
                  <a:lnTo>
                    <a:pt x="0" y="101558"/>
                  </a:lnTo>
                  <a:cubicBezTo>
                    <a:pt x="0" y="74623"/>
                    <a:pt x="10700" y="48792"/>
                    <a:pt x="29746" y="29746"/>
                  </a:cubicBezTo>
                  <a:cubicBezTo>
                    <a:pt x="48792" y="10700"/>
                    <a:pt x="74623" y="0"/>
                    <a:pt x="101558" y="0"/>
                  </a:cubicBezTo>
                  <a:close/>
                </a:path>
              </a:pathLst>
            </a:custGeom>
            <a:solidFill>
              <a:srgbClr val="F4F6FC"/>
            </a:solidFill>
            <a:ln cap="rnd">
              <a:noFill/>
              <a:prstDash val="solid"/>
              <a:round/>
            </a:ln>
          </p:spPr>
          <p:txBody>
            <a:bodyPr/>
            <a:lstStyle/>
            <a:p>
              <a:endParaRPr lang="es-PA"/>
            </a:p>
          </p:txBody>
        </p:sp>
        <p:sp>
          <p:nvSpPr>
            <p:cNvPr id="18" name="TextBox 18"/>
            <p:cNvSpPr txBox="1"/>
            <p:nvPr/>
          </p:nvSpPr>
          <p:spPr>
            <a:xfrm>
              <a:off x="0" y="-66675"/>
              <a:ext cx="1281756" cy="489337"/>
            </a:xfrm>
            <a:prstGeom prst="rect">
              <a:avLst/>
            </a:prstGeom>
          </p:spPr>
          <p:txBody>
            <a:bodyPr lIns="0" tIns="0" rIns="0" bIns="0" rtlCol="0" anchor="ctr"/>
            <a:lstStyle/>
            <a:p>
              <a:pPr algn="ctr">
                <a:lnSpc>
                  <a:spcPts val="4339"/>
                </a:lnSpc>
              </a:pPr>
              <a:r>
                <a:rPr lang="en-US" sz="3099">
                  <a:solidFill>
                    <a:srgbClr val="120052"/>
                  </a:solidFill>
                  <a:latin typeface="Montserrat Bold"/>
                  <a:ea typeface="Montserrat Bold"/>
                  <a:cs typeface="Montserrat Bold"/>
                  <a:sym typeface="Montserrat Bold"/>
                </a:rPr>
                <a:t>Modificado (modified):</a:t>
              </a:r>
            </a:p>
          </p:txBody>
        </p:sp>
      </p:grpSp>
      <p:sp>
        <p:nvSpPr>
          <p:cNvPr id="19" name="TextBox 19"/>
          <p:cNvSpPr txBox="1"/>
          <p:nvPr/>
        </p:nvSpPr>
        <p:spPr>
          <a:xfrm>
            <a:off x="6840599" y="6467144"/>
            <a:ext cx="4378435" cy="1099353"/>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FFFFFF"/>
                </a:solidFill>
                <a:latin typeface="Montserrat"/>
                <a:ea typeface="Montserrat"/>
                <a:cs typeface="Montserrat"/>
                <a:sym typeface="Montserrat"/>
              </a:rPr>
              <a:t>significa que has modificado el archivo, pero todavía no lo ha confirmado a tu base de datos.</a:t>
            </a:r>
          </a:p>
        </p:txBody>
      </p:sp>
      <p:grpSp>
        <p:nvGrpSpPr>
          <p:cNvPr id="20" name="Group 20"/>
          <p:cNvGrpSpPr/>
          <p:nvPr/>
        </p:nvGrpSpPr>
        <p:grpSpPr>
          <a:xfrm>
            <a:off x="13752663" y="3706203"/>
            <a:ext cx="3506637" cy="1156322"/>
            <a:chOff x="0" y="0"/>
            <a:chExt cx="1281756" cy="422662"/>
          </a:xfrm>
        </p:grpSpPr>
        <p:sp>
          <p:nvSpPr>
            <p:cNvPr id="21" name="Freeform 21"/>
            <p:cNvSpPr/>
            <p:nvPr/>
          </p:nvSpPr>
          <p:spPr>
            <a:xfrm>
              <a:off x="0" y="0"/>
              <a:ext cx="1281756" cy="422662"/>
            </a:xfrm>
            <a:custGeom>
              <a:avLst/>
              <a:gdLst/>
              <a:ahLst/>
              <a:cxnLst/>
              <a:rect l="l" t="t" r="r" b="b"/>
              <a:pathLst>
                <a:path w="1281756" h="422662">
                  <a:moveTo>
                    <a:pt x="101558" y="0"/>
                  </a:moveTo>
                  <a:lnTo>
                    <a:pt x="1180198" y="0"/>
                  </a:lnTo>
                  <a:cubicBezTo>
                    <a:pt x="1207133" y="0"/>
                    <a:pt x="1232964" y="10700"/>
                    <a:pt x="1252010" y="29746"/>
                  </a:cubicBezTo>
                  <a:cubicBezTo>
                    <a:pt x="1271056" y="48792"/>
                    <a:pt x="1281756" y="74623"/>
                    <a:pt x="1281756" y="101558"/>
                  </a:cubicBezTo>
                  <a:lnTo>
                    <a:pt x="1281756" y="321104"/>
                  </a:lnTo>
                  <a:cubicBezTo>
                    <a:pt x="1281756" y="348039"/>
                    <a:pt x="1271056" y="373870"/>
                    <a:pt x="1252010" y="392916"/>
                  </a:cubicBezTo>
                  <a:cubicBezTo>
                    <a:pt x="1232964" y="411962"/>
                    <a:pt x="1207133" y="422662"/>
                    <a:pt x="1180198" y="422662"/>
                  </a:cubicBezTo>
                  <a:lnTo>
                    <a:pt x="101558" y="422662"/>
                  </a:lnTo>
                  <a:cubicBezTo>
                    <a:pt x="74623" y="422662"/>
                    <a:pt x="48792" y="411962"/>
                    <a:pt x="29746" y="392916"/>
                  </a:cubicBezTo>
                  <a:cubicBezTo>
                    <a:pt x="10700" y="373870"/>
                    <a:pt x="0" y="348039"/>
                    <a:pt x="0" y="321104"/>
                  </a:cubicBezTo>
                  <a:lnTo>
                    <a:pt x="0" y="101558"/>
                  </a:lnTo>
                  <a:cubicBezTo>
                    <a:pt x="0" y="74623"/>
                    <a:pt x="10700" y="48792"/>
                    <a:pt x="29746" y="29746"/>
                  </a:cubicBezTo>
                  <a:cubicBezTo>
                    <a:pt x="48792" y="10700"/>
                    <a:pt x="74623" y="0"/>
                    <a:pt x="101558" y="0"/>
                  </a:cubicBezTo>
                  <a:close/>
                </a:path>
              </a:pathLst>
            </a:custGeom>
            <a:solidFill>
              <a:srgbClr val="F4F6FC"/>
            </a:solidFill>
            <a:ln cap="rnd">
              <a:noFill/>
              <a:prstDash val="solid"/>
              <a:round/>
            </a:ln>
          </p:spPr>
          <p:txBody>
            <a:bodyPr/>
            <a:lstStyle/>
            <a:p>
              <a:endParaRPr lang="es-PA"/>
            </a:p>
          </p:txBody>
        </p:sp>
        <p:sp>
          <p:nvSpPr>
            <p:cNvPr id="22" name="TextBox 22"/>
            <p:cNvSpPr txBox="1"/>
            <p:nvPr/>
          </p:nvSpPr>
          <p:spPr>
            <a:xfrm>
              <a:off x="0" y="-66675"/>
              <a:ext cx="1281756" cy="489337"/>
            </a:xfrm>
            <a:prstGeom prst="rect">
              <a:avLst/>
            </a:prstGeom>
          </p:spPr>
          <p:txBody>
            <a:bodyPr lIns="0" tIns="0" rIns="0" bIns="0" rtlCol="0" anchor="ctr"/>
            <a:lstStyle/>
            <a:p>
              <a:pPr algn="ctr">
                <a:lnSpc>
                  <a:spcPts val="4339"/>
                </a:lnSpc>
              </a:pPr>
              <a:r>
                <a:rPr lang="en-US" sz="3099">
                  <a:solidFill>
                    <a:srgbClr val="120052"/>
                  </a:solidFill>
                  <a:latin typeface="Montserrat Bold"/>
                  <a:ea typeface="Montserrat Bold"/>
                  <a:cs typeface="Montserrat Bold"/>
                  <a:sym typeface="Montserrat Bold"/>
                </a:rPr>
                <a:t>Preparado (staged): </a:t>
              </a:r>
            </a:p>
          </p:txBody>
        </p:sp>
      </p:grpSp>
      <p:sp>
        <p:nvSpPr>
          <p:cNvPr id="23" name="TextBox 23"/>
          <p:cNvSpPr txBox="1"/>
          <p:nvPr/>
        </p:nvSpPr>
        <p:spPr>
          <a:xfrm>
            <a:off x="13106583" y="6281407"/>
            <a:ext cx="4378435" cy="1470828"/>
          </a:xfrm>
          <a:prstGeom prst="rect">
            <a:avLst/>
          </a:prstGeom>
        </p:spPr>
        <p:txBody>
          <a:bodyPr lIns="0" tIns="0" rIns="0" bIns="0" rtlCol="0" anchor="t">
            <a:spAutoFit/>
          </a:bodyPr>
          <a:lstStyle/>
          <a:p>
            <a:pPr marL="0" lvl="0" indent="0" algn="l">
              <a:lnSpc>
                <a:spcPts val="2930"/>
              </a:lnSpc>
              <a:spcBef>
                <a:spcPct val="0"/>
              </a:spcBef>
            </a:pPr>
            <a:r>
              <a:rPr lang="en-US" sz="2093">
                <a:solidFill>
                  <a:srgbClr val="F4F6FC"/>
                </a:solidFill>
                <a:latin typeface="Montserrat"/>
                <a:ea typeface="Montserrat"/>
                <a:cs typeface="Montserrat"/>
                <a:sym typeface="Montserrat"/>
              </a:rPr>
              <a:t>significa que has marcado un archivo modificado en su versión actual para que vaya en tu próxima confirmación.</a:t>
            </a:r>
          </a:p>
        </p:txBody>
      </p:sp>
      <p:sp>
        <p:nvSpPr>
          <p:cNvPr id="24" name="Freeform 24"/>
          <p:cNvSpPr/>
          <p:nvPr/>
        </p:nvSpPr>
        <p:spPr>
          <a:xfrm>
            <a:off x="16522564" y="8521564"/>
            <a:ext cx="736736" cy="736736"/>
          </a:xfrm>
          <a:custGeom>
            <a:avLst/>
            <a:gdLst/>
            <a:ahLst/>
            <a:cxnLst/>
            <a:rect l="l" t="t" r="r" b="b"/>
            <a:pathLst>
              <a:path w="736736" h="736736">
                <a:moveTo>
                  <a:pt x="0" y="0"/>
                </a:moveTo>
                <a:lnTo>
                  <a:pt x="736736" y="0"/>
                </a:lnTo>
                <a:lnTo>
                  <a:pt x="736736" y="736736"/>
                </a:lnTo>
                <a:lnTo>
                  <a:pt x="0" y="73673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s-PA"/>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91466" y="0"/>
            <a:ext cx="6020166" cy="10431709"/>
            <a:chOff x="0" y="0"/>
            <a:chExt cx="1453032" cy="2517805"/>
          </a:xfrm>
        </p:grpSpPr>
        <p:sp>
          <p:nvSpPr>
            <p:cNvPr id="3" name="Freeform 3"/>
            <p:cNvSpPr/>
            <p:nvPr/>
          </p:nvSpPr>
          <p:spPr>
            <a:xfrm>
              <a:off x="0" y="0"/>
              <a:ext cx="1453032" cy="2517805"/>
            </a:xfrm>
            <a:custGeom>
              <a:avLst/>
              <a:gdLst/>
              <a:ahLst/>
              <a:cxnLst/>
              <a:rect l="l" t="t" r="r" b="b"/>
              <a:pathLst>
                <a:path w="1453032" h="2517805">
                  <a:moveTo>
                    <a:pt x="0" y="0"/>
                  </a:moveTo>
                  <a:lnTo>
                    <a:pt x="1453032" y="0"/>
                  </a:lnTo>
                  <a:lnTo>
                    <a:pt x="1453032" y="2517805"/>
                  </a:lnTo>
                  <a:lnTo>
                    <a:pt x="0" y="2517805"/>
                  </a:lnTo>
                  <a:close/>
                </a:path>
              </a:pathLst>
            </a:custGeom>
            <a:solidFill>
              <a:srgbClr val="120052"/>
            </a:solidFill>
            <a:ln cap="sq">
              <a:noFill/>
              <a:prstDash val="solid"/>
              <a:miter/>
            </a:ln>
          </p:spPr>
          <p:txBody>
            <a:bodyPr/>
            <a:lstStyle/>
            <a:p>
              <a:endParaRPr lang="es-PA"/>
            </a:p>
          </p:txBody>
        </p:sp>
        <p:sp>
          <p:nvSpPr>
            <p:cNvPr id="4" name="TextBox 4"/>
            <p:cNvSpPr txBox="1"/>
            <p:nvPr/>
          </p:nvSpPr>
          <p:spPr>
            <a:xfrm>
              <a:off x="0" y="-38100"/>
              <a:ext cx="1453032" cy="2555905"/>
            </a:xfrm>
            <a:prstGeom prst="rect">
              <a:avLst/>
            </a:prstGeom>
          </p:spPr>
          <p:txBody>
            <a:bodyPr lIns="50800" tIns="50800" rIns="50800" bIns="50800" rtlCol="0" anchor="ctr"/>
            <a:lstStyle/>
            <a:p>
              <a:pPr marL="0" lvl="0" indent="0" algn="ctr">
                <a:lnSpc>
                  <a:spcPts val="3360"/>
                </a:lnSpc>
                <a:spcBef>
                  <a:spcPct val="0"/>
                </a:spcBef>
              </a:pPr>
              <a:endParaRPr/>
            </a:p>
          </p:txBody>
        </p:sp>
      </p:grpSp>
      <p:sp>
        <p:nvSpPr>
          <p:cNvPr id="5" name="Freeform 5"/>
          <p:cNvSpPr/>
          <p:nvPr/>
        </p:nvSpPr>
        <p:spPr>
          <a:xfrm>
            <a:off x="16522564" y="8521564"/>
            <a:ext cx="736736" cy="736736"/>
          </a:xfrm>
          <a:custGeom>
            <a:avLst/>
            <a:gdLst/>
            <a:ahLst/>
            <a:cxnLst/>
            <a:rect l="l" t="t" r="r" b="b"/>
            <a:pathLst>
              <a:path w="736736" h="736736">
                <a:moveTo>
                  <a:pt x="0" y="0"/>
                </a:moveTo>
                <a:lnTo>
                  <a:pt x="736736" y="0"/>
                </a:lnTo>
                <a:lnTo>
                  <a:pt x="736736" y="736736"/>
                </a:lnTo>
                <a:lnTo>
                  <a:pt x="0" y="73673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s-PA"/>
          </a:p>
        </p:txBody>
      </p:sp>
      <p:sp>
        <p:nvSpPr>
          <p:cNvPr id="6" name="Freeform 6"/>
          <p:cNvSpPr/>
          <p:nvPr/>
        </p:nvSpPr>
        <p:spPr>
          <a:xfrm>
            <a:off x="3125003" y="2563499"/>
            <a:ext cx="13397562" cy="6694801"/>
          </a:xfrm>
          <a:custGeom>
            <a:avLst/>
            <a:gdLst/>
            <a:ahLst/>
            <a:cxnLst/>
            <a:rect l="l" t="t" r="r" b="b"/>
            <a:pathLst>
              <a:path w="13397562" h="6694801">
                <a:moveTo>
                  <a:pt x="0" y="0"/>
                </a:moveTo>
                <a:lnTo>
                  <a:pt x="13397561" y="0"/>
                </a:lnTo>
                <a:lnTo>
                  <a:pt x="13397561" y="6694801"/>
                </a:lnTo>
                <a:lnTo>
                  <a:pt x="0" y="6694801"/>
                </a:lnTo>
                <a:lnTo>
                  <a:pt x="0" y="0"/>
                </a:lnTo>
                <a:close/>
              </a:path>
            </a:pathLst>
          </a:custGeom>
          <a:blipFill>
            <a:blip r:embed="rId4"/>
            <a:stretch>
              <a:fillRect l="-2801" r="-2801" b="-3815"/>
            </a:stretch>
          </a:blipFill>
        </p:spPr>
        <p:txBody>
          <a:bodyPr/>
          <a:lstStyle/>
          <a:p>
            <a:endParaRPr lang="es-PA"/>
          </a:p>
        </p:txBody>
      </p:sp>
      <p:sp>
        <p:nvSpPr>
          <p:cNvPr id="7" name="TextBox 7"/>
          <p:cNvSpPr txBox="1"/>
          <p:nvPr/>
        </p:nvSpPr>
        <p:spPr>
          <a:xfrm>
            <a:off x="1865912" y="1185481"/>
            <a:ext cx="6768550" cy="1009650"/>
          </a:xfrm>
          <a:prstGeom prst="rect">
            <a:avLst/>
          </a:prstGeom>
        </p:spPr>
        <p:txBody>
          <a:bodyPr lIns="0" tIns="0" rIns="0" bIns="0" rtlCol="0" anchor="t">
            <a:spAutoFit/>
          </a:bodyPr>
          <a:lstStyle/>
          <a:p>
            <a:pPr marL="0" lvl="0" indent="0" algn="l">
              <a:lnSpc>
                <a:spcPts val="7920"/>
              </a:lnSpc>
              <a:spcBef>
                <a:spcPct val="0"/>
              </a:spcBef>
            </a:pPr>
            <a:r>
              <a:rPr lang="en-US" sz="6600">
                <a:solidFill>
                  <a:srgbClr val="120052"/>
                </a:solidFill>
                <a:latin typeface="Roboto Bold"/>
                <a:ea typeface="Roboto Bold"/>
                <a:cs typeface="Roboto Bold"/>
                <a:sym typeface="Roboto Bold"/>
              </a:rPr>
              <a:t>Los tres estados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91466" y="0"/>
            <a:ext cx="6020166" cy="10431709"/>
            <a:chOff x="0" y="0"/>
            <a:chExt cx="1453032" cy="2517805"/>
          </a:xfrm>
        </p:grpSpPr>
        <p:sp>
          <p:nvSpPr>
            <p:cNvPr id="3" name="Freeform 3"/>
            <p:cNvSpPr/>
            <p:nvPr/>
          </p:nvSpPr>
          <p:spPr>
            <a:xfrm>
              <a:off x="0" y="0"/>
              <a:ext cx="1453032" cy="2517805"/>
            </a:xfrm>
            <a:custGeom>
              <a:avLst/>
              <a:gdLst/>
              <a:ahLst/>
              <a:cxnLst/>
              <a:rect l="l" t="t" r="r" b="b"/>
              <a:pathLst>
                <a:path w="1453032" h="2517805">
                  <a:moveTo>
                    <a:pt x="0" y="0"/>
                  </a:moveTo>
                  <a:lnTo>
                    <a:pt x="1453032" y="0"/>
                  </a:lnTo>
                  <a:lnTo>
                    <a:pt x="1453032" y="2517805"/>
                  </a:lnTo>
                  <a:lnTo>
                    <a:pt x="0" y="2517805"/>
                  </a:lnTo>
                  <a:close/>
                </a:path>
              </a:pathLst>
            </a:custGeom>
            <a:solidFill>
              <a:srgbClr val="120052"/>
            </a:solidFill>
            <a:ln cap="sq">
              <a:noFill/>
              <a:prstDash val="solid"/>
              <a:miter/>
            </a:ln>
          </p:spPr>
          <p:txBody>
            <a:bodyPr/>
            <a:lstStyle/>
            <a:p>
              <a:endParaRPr lang="es-PA"/>
            </a:p>
          </p:txBody>
        </p:sp>
        <p:sp>
          <p:nvSpPr>
            <p:cNvPr id="4" name="TextBox 4"/>
            <p:cNvSpPr txBox="1"/>
            <p:nvPr/>
          </p:nvSpPr>
          <p:spPr>
            <a:xfrm>
              <a:off x="0" y="-38100"/>
              <a:ext cx="1453032" cy="2555905"/>
            </a:xfrm>
            <a:prstGeom prst="rect">
              <a:avLst/>
            </a:prstGeom>
          </p:spPr>
          <p:txBody>
            <a:bodyPr lIns="50800" tIns="50800" rIns="50800" bIns="50800" rtlCol="0" anchor="ctr"/>
            <a:lstStyle/>
            <a:p>
              <a:pPr marL="0" lvl="0" indent="0" algn="ctr">
                <a:lnSpc>
                  <a:spcPts val="3360"/>
                </a:lnSpc>
                <a:spcBef>
                  <a:spcPct val="0"/>
                </a:spcBef>
              </a:pPr>
              <a:endParaRPr/>
            </a:p>
          </p:txBody>
        </p:sp>
      </p:grpSp>
      <p:sp>
        <p:nvSpPr>
          <p:cNvPr id="5" name="Freeform 5"/>
          <p:cNvSpPr/>
          <p:nvPr/>
        </p:nvSpPr>
        <p:spPr>
          <a:xfrm>
            <a:off x="16522564" y="8521564"/>
            <a:ext cx="736736" cy="736736"/>
          </a:xfrm>
          <a:custGeom>
            <a:avLst/>
            <a:gdLst/>
            <a:ahLst/>
            <a:cxnLst/>
            <a:rect l="l" t="t" r="r" b="b"/>
            <a:pathLst>
              <a:path w="736736" h="736736">
                <a:moveTo>
                  <a:pt x="0" y="0"/>
                </a:moveTo>
                <a:lnTo>
                  <a:pt x="736736" y="0"/>
                </a:lnTo>
                <a:lnTo>
                  <a:pt x="736736" y="736736"/>
                </a:lnTo>
                <a:lnTo>
                  <a:pt x="0" y="73673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s-PA"/>
          </a:p>
        </p:txBody>
      </p:sp>
      <p:sp>
        <p:nvSpPr>
          <p:cNvPr id="6" name="Freeform 6"/>
          <p:cNvSpPr/>
          <p:nvPr/>
        </p:nvSpPr>
        <p:spPr>
          <a:xfrm>
            <a:off x="5472009" y="1919852"/>
            <a:ext cx="7756339" cy="7183593"/>
          </a:xfrm>
          <a:custGeom>
            <a:avLst/>
            <a:gdLst/>
            <a:ahLst/>
            <a:cxnLst/>
            <a:rect l="l" t="t" r="r" b="b"/>
            <a:pathLst>
              <a:path w="7756339" h="7183593">
                <a:moveTo>
                  <a:pt x="0" y="0"/>
                </a:moveTo>
                <a:lnTo>
                  <a:pt x="7756338" y="0"/>
                </a:lnTo>
                <a:lnTo>
                  <a:pt x="7756338" y="7183593"/>
                </a:lnTo>
                <a:lnTo>
                  <a:pt x="0" y="7183593"/>
                </a:lnTo>
                <a:lnTo>
                  <a:pt x="0" y="0"/>
                </a:lnTo>
                <a:close/>
              </a:path>
            </a:pathLst>
          </a:custGeom>
          <a:blipFill>
            <a:blip r:embed="rId4"/>
            <a:stretch>
              <a:fillRect/>
            </a:stretch>
          </a:blipFill>
        </p:spPr>
        <p:txBody>
          <a:bodyPr/>
          <a:lstStyle/>
          <a:p>
            <a:endParaRPr lang="es-PA"/>
          </a:p>
        </p:txBody>
      </p:sp>
      <p:sp>
        <p:nvSpPr>
          <p:cNvPr id="7" name="TextBox 7"/>
          <p:cNvSpPr txBox="1"/>
          <p:nvPr/>
        </p:nvSpPr>
        <p:spPr>
          <a:xfrm>
            <a:off x="1766279" y="687315"/>
            <a:ext cx="8661582" cy="1009650"/>
          </a:xfrm>
          <a:prstGeom prst="rect">
            <a:avLst/>
          </a:prstGeom>
        </p:spPr>
        <p:txBody>
          <a:bodyPr lIns="0" tIns="0" rIns="0" bIns="0" rtlCol="0" anchor="t">
            <a:spAutoFit/>
          </a:bodyPr>
          <a:lstStyle/>
          <a:p>
            <a:pPr marL="0" lvl="0" indent="0" algn="l">
              <a:lnSpc>
                <a:spcPts val="7920"/>
              </a:lnSpc>
              <a:spcBef>
                <a:spcPct val="0"/>
              </a:spcBef>
            </a:pPr>
            <a:r>
              <a:rPr lang="en-US" sz="6600" dirty="0" err="1">
                <a:solidFill>
                  <a:srgbClr val="120052"/>
                </a:solidFill>
                <a:latin typeface="Roboto Bold"/>
                <a:ea typeface="Roboto Bold"/>
                <a:cs typeface="Roboto Bold"/>
                <a:sym typeface="Roboto Bold"/>
              </a:rPr>
              <a:t>Estaciones</a:t>
            </a:r>
            <a:r>
              <a:rPr lang="en-US" sz="6600" dirty="0">
                <a:solidFill>
                  <a:srgbClr val="120052"/>
                </a:solidFill>
                <a:latin typeface="Roboto Bold"/>
                <a:ea typeface="Roboto Bold"/>
                <a:cs typeface="Roboto Bold"/>
                <a:sym typeface="Roboto Bold"/>
              </a:rPr>
              <a:t> de GIT</a:t>
            </a:r>
          </a:p>
        </p:txBody>
      </p:sp>
      <p:sp>
        <p:nvSpPr>
          <p:cNvPr id="8" name="TextBox 8"/>
          <p:cNvSpPr txBox="1"/>
          <p:nvPr/>
        </p:nvSpPr>
        <p:spPr>
          <a:xfrm>
            <a:off x="1618677" y="9559277"/>
            <a:ext cx="14903887" cy="396240"/>
          </a:xfrm>
          <a:prstGeom prst="rect">
            <a:avLst/>
          </a:prstGeom>
        </p:spPr>
        <p:txBody>
          <a:bodyPr lIns="0" tIns="0" rIns="0" bIns="0" rtlCol="0" anchor="t">
            <a:spAutoFit/>
          </a:bodyPr>
          <a:lstStyle/>
          <a:p>
            <a:pPr algn="ctr">
              <a:lnSpc>
                <a:spcPts val="3360"/>
              </a:lnSpc>
              <a:spcBef>
                <a:spcPct val="0"/>
              </a:spcBef>
            </a:pPr>
            <a:r>
              <a:rPr lang="en-US" sz="2400" dirty="0">
                <a:solidFill>
                  <a:srgbClr val="120052"/>
                </a:solidFill>
                <a:latin typeface="Montserrat Bold"/>
                <a:ea typeface="Montserrat Bold"/>
                <a:cs typeface="Montserrat Bold"/>
                <a:sym typeface="Montserrat Bold"/>
              </a:rPr>
              <a:t>Directorio de </a:t>
            </a:r>
            <a:r>
              <a:rPr lang="en-US" sz="2400" dirty="0" err="1">
                <a:solidFill>
                  <a:srgbClr val="120052"/>
                </a:solidFill>
                <a:latin typeface="Montserrat Bold"/>
                <a:ea typeface="Montserrat Bold"/>
                <a:cs typeface="Montserrat Bold"/>
                <a:sym typeface="Montserrat Bold"/>
              </a:rPr>
              <a:t>trabajo</a:t>
            </a:r>
            <a:r>
              <a:rPr lang="en-US" sz="2400" dirty="0">
                <a:solidFill>
                  <a:srgbClr val="120052"/>
                </a:solidFill>
                <a:latin typeface="Montserrat Bold"/>
                <a:ea typeface="Montserrat Bold"/>
                <a:cs typeface="Montserrat Bold"/>
                <a:sym typeface="Montserrat Bold"/>
              </a:rPr>
              <a:t>, </a:t>
            </a:r>
            <a:r>
              <a:rPr lang="en-US" sz="2400" dirty="0" err="1">
                <a:solidFill>
                  <a:srgbClr val="120052"/>
                </a:solidFill>
                <a:latin typeface="Montserrat Bold"/>
                <a:ea typeface="Montserrat Bold"/>
                <a:cs typeface="Montserrat Bold"/>
                <a:sym typeface="Montserrat Bold"/>
              </a:rPr>
              <a:t>área</a:t>
            </a:r>
            <a:r>
              <a:rPr lang="en-US" sz="2400" dirty="0">
                <a:solidFill>
                  <a:srgbClr val="120052"/>
                </a:solidFill>
                <a:latin typeface="Montserrat Bold"/>
                <a:ea typeface="Montserrat Bold"/>
                <a:cs typeface="Montserrat Bold"/>
                <a:sym typeface="Montserrat Bold"/>
              </a:rPr>
              <a:t> de </a:t>
            </a:r>
            <a:r>
              <a:rPr lang="en-US" sz="2400" dirty="0" err="1">
                <a:solidFill>
                  <a:srgbClr val="120052"/>
                </a:solidFill>
                <a:latin typeface="Montserrat Bold"/>
                <a:ea typeface="Montserrat Bold"/>
                <a:cs typeface="Montserrat Bold"/>
                <a:sym typeface="Montserrat Bold"/>
              </a:rPr>
              <a:t>preparación</a:t>
            </a:r>
            <a:r>
              <a:rPr lang="en-US" sz="2400" dirty="0">
                <a:solidFill>
                  <a:srgbClr val="120052"/>
                </a:solidFill>
                <a:latin typeface="Montserrat Bold"/>
                <a:ea typeface="Montserrat Bold"/>
                <a:cs typeface="Montserrat Bold"/>
                <a:sym typeface="Montserrat Bold"/>
              </a:rPr>
              <a:t>, y </a:t>
            </a:r>
            <a:r>
              <a:rPr lang="en-US" sz="2400" dirty="0" err="1">
                <a:solidFill>
                  <a:srgbClr val="120052"/>
                </a:solidFill>
                <a:latin typeface="Montserrat Bold"/>
                <a:ea typeface="Montserrat Bold"/>
                <a:cs typeface="Montserrat Bold"/>
                <a:sym typeface="Montserrat Bold"/>
              </a:rPr>
              <a:t>directorio</a:t>
            </a:r>
            <a:r>
              <a:rPr lang="en-US" sz="2400" dirty="0">
                <a:solidFill>
                  <a:srgbClr val="120052"/>
                </a:solidFill>
                <a:latin typeface="Montserrat Bold"/>
                <a:ea typeface="Montserrat Bold"/>
                <a:cs typeface="Montserrat Bold"/>
                <a:sym typeface="Montserrat Bold"/>
              </a:rPr>
              <a:t> de Git.  (Universidad de Córdoba, 2015)</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20052"/>
        </a:solidFill>
        <a:effectLst/>
      </p:bgPr>
    </p:bg>
    <p:spTree>
      <p:nvGrpSpPr>
        <p:cNvPr id="1" name=""/>
        <p:cNvGrpSpPr/>
        <p:nvPr/>
      </p:nvGrpSpPr>
      <p:grpSpPr>
        <a:xfrm>
          <a:off x="0" y="0"/>
          <a:ext cx="0" cy="0"/>
          <a:chOff x="0" y="0"/>
          <a:chExt cx="0" cy="0"/>
        </a:xfrm>
      </p:grpSpPr>
      <p:grpSp>
        <p:nvGrpSpPr>
          <p:cNvPr id="2" name="Group 2"/>
          <p:cNvGrpSpPr/>
          <p:nvPr/>
        </p:nvGrpSpPr>
        <p:grpSpPr>
          <a:xfrm>
            <a:off x="2316198" y="5872097"/>
            <a:ext cx="3996967" cy="2807533"/>
            <a:chOff x="0" y="0"/>
            <a:chExt cx="1241941" cy="872359"/>
          </a:xfrm>
        </p:grpSpPr>
        <p:sp>
          <p:nvSpPr>
            <p:cNvPr id="3" name="Freeform 3"/>
            <p:cNvSpPr/>
            <p:nvPr/>
          </p:nvSpPr>
          <p:spPr>
            <a:xfrm>
              <a:off x="0" y="0"/>
              <a:ext cx="1241941" cy="872359"/>
            </a:xfrm>
            <a:custGeom>
              <a:avLst/>
              <a:gdLst/>
              <a:ahLst/>
              <a:cxnLst/>
              <a:rect l="l" t="t" r="r" b="b"/>
              <a:pathLst>
                <a:path w="1241941" h="872359">
                  <a:moveTo>
                    <a:pt x="46487" y="0"/>
                  </a:moveTo>
                  <a:lnTo>
                    <a:pt x="1195454" y="0"/>
                  </a:lnTo>
                  <a:cubicBezTo>
                    <a:pt x="1221128" y="0"/>
                    <a:pt x="1241941" y="20813"/>
                    <a:pt x="1241941" y="46487"/>
                  </a:cubicBezTo>
                  <a:lnTo>
                    <a:pt x="1241941" y="825872"/>
                  </a:lnTo>
                  <a:cubicBezTo>
                    <a:pt x="1241941" y="851546"/>
                    <a:pt x="1221128" y="872359"/>
                    <a:pt x="1195454" y="872359"/>
                  </a:cubicBezTo>
                  <a:lnTo>
                    <a:pt x="46487" y="872359"/>
                  </a:lnTo>
                  <a:cubicBezTo>
                    <a:pt x="20813" y="872359"/>
                    <a:pt x="0" y="851546"/>
                    <a:pt x="0" y="825872"/>
                  </a:cubicBezTo>
                  <a:lnTo>
                    <a:pt x="0" y="46487"/>
                  </a:lnTo>
                  <a:cubicBezTo>
                    <a:pt x="0" y="20813"/>
                    <a:pt x="20813" y="0"/>
                    <a:pt x="46487" y="0"/>
                  </a:cubicBezTo>
                  <a:close/>
                </a:path>
              </a:pathLst>
            </a:custGeom>
            <a:solidFill>
              <a:srgbClr val="49A5EF"/>
            </a:solidFill>
          </p:spPr>
          <p:txBody>
            <a:bodyPr/>
            <a:lstStyle/>
            <a:p>
              <a:endParaRPr lang="es-PA"/>
            </a:p>
          </p:txBody>
        </p:sp>
        <p:sp>
          <p:nvSpPr>
            <p:cNvPr id="4" name="TextBox 4"/>
            <p:cNvSpPr txBox="1"/>
            <p:nvPr/>
          </p:nvSpPr>
          <p:spPr>
            <a:xfrm>
              <a:off x="0" y="-38100"/>
              <a:ext cx="1241941" cy="910459"/>
            </a:xfrm>
            <a:prstGeom prst="rect">
              <a:avLst/>
            </a:prstGeom>
          </p:spPr>
          <p:txBody>
            <a:bodyPr lIns="50800" tIns="50800" rIns="50800" bIns="50800" rtlCol="0" anchor="ctr"/>
            <a:lstStyle/>
            <a:p>
              <a:pPr algn="ctr">
                <a:lnSpc>
                  <a:spcPts val="3360"/>
                </a:lnSpc>
              </a:pPr>
              <a:endParaRPr/>
            </a:p>
          </p:txBody>
        </p:sp>
      </p:grpSp>
      <p:grpSp>
        <p:nvGrpSpPr>
          <p:cNvPr id="5" name="Group 5"/>
          <p:cNvGrpSpPr/>
          <p:nvPr/>
        </p:nvGrpSpPr>
        <p:grpSpPr>
          <a:xfrm>
            <a:off x="2515808" y="4067367"/>
            <a:ext cx="3590413" cy="4459863"/>
            <a:chOff x="0" y="0"/>
            <a:chExt cx="1115616" cy="1385772"/>
          </a:xfrm>
        </p:grpSpPr>
        <p:sp>
          <p:nvSpPr>
            <p:cNvPr id="6" name="Freeform 6"/>
            <p:cNvSpPr/>
            <p:nvPr/>
          </p:nvSpPr>
          <p:spPr>
            <a:xfrm>
              <a:off x="0" y="0"/>
              <a:ext cx="1115616" cy="1385772"/>
            </a:xfrm>
            <a:custGeom>
              <a:avLst/>
              <a:gdLst/>
              <a:ahLst/>
              <a:cxnLst/>
              <a:rect l="l" t="t" r="r" b="b"/>
              <a:pathLst>
                <a:path w="1115616" h="1385772">
                  <a:moveTo>
                    <a:pt x="101345" y="0"/>
                  </a:moveTo>
                  <a:lnTo>
                    <a:pt x="1014271" y="0"/>
                  </a:lnTo>
                  <a:cubicBezTo>
                    <a:pt x="1070243" y="0"/>
                    <a:pt x="1115616" y="45374"/>
                    <a:pt x="1115616" y="101345"/>
                  </a:cubicBezTo>
                  <a:lnTo>
                    <a:pt x="1115616" y="1284427"/>
                  </a:lnTo>
                  <a:cubicBezTo>
                    <a:pt x="1115616" y="1340399"/>
                    <a:pt x="1070243" y="1385772"/>
                    <a:pt x="1014271" y="1385772"/>
                  </a:cubicBezTo>
                  <a:lnTo>
                    <a:pt x="101345" y="1385772"/>
                  </a:lnTo>
                  <a:cubicBezTo>
                    <a:pt x="45374" y="1385772"/>
                    <a:pt x="0" y="1340399"/>
                    <a:pt x="0" y="1284427"/>
                  </a:cubicBezTo>
                  <a:lnTo>
                    <a:pt x="0" y="101345"/>
                  </a:lnTo>
                  <a:cubicBezTo>
                    <a:pt x="0" y="45374"/>
                    <a:pt x="45374" y="0"/>
                    <a:pt x="101345" y="0"/>
                  </a:cubicBezTo>
                  <a:close/>
                </a:path>
              </a:pathLst>
            </a:custGeom>
            <a:solidFill>
              <a:srgbClr val="FFFFFF"/>
            </a:solidFill>
          </p:spPr>
          <p:txBody>
            <a:bodyPr/>
            <a:lstStyle/>
            <a:p>
              <a:endParaRPr lang="es-PA"/>
            </a:p>
          </p:txBody>
        </p:sp>
        <p:sp>
          <p:nvSpPr>
            <p:cNvPr id="7" name="TextBox 7"/>
            <p:cNvSpPr txBox="1"/>
            <p:nvPr/>
          </p:nvSpPr>
          <p:spPr>
            <a:xfrm>
              <a:off x="0" y="-38100"/>
              <a:ext cx="1115616" cy="1423872"/>
            </a:xfrm>
            <a:prstGeom prst="rect">
              <a:avLst/>
            </a:prstGeom>
          </p:spPr>
          <p:txBody>
            <a:bodyPr lIns="50800" tIns="50800" rIns="50800" bIns="50800" rtlCol="0" anchor="ctr"/>
            <a:lstStyle/>
            <a:p>
              <a:pPr algn="ctr">
                <a:lnSpc>
                  <a:spcPts val="3360"/>
                </a:lnSpc>
              </a:pPr>
              <a:endParaRPr/>
            </a:p>
          </p:txBody>
        </p:sp>
      </p:grpSp>
      <p:grpSp>
        <p:nvGrpSpPr>
          <p:cNvPr id="8" name="Group 8"/>
          <p:cNvGrpSpPr/>
          <p:nvPr/>
        </p:nvGrpSpPr>
        <p:grpSpPr>
          <a:xfrm>
            <a:off x="6816087" y="5876585"/>
            <a:ext cx="3996967" cy="2807533"/>
            <a:chOff x="0" y="0"/>
            <a:chExt cx="1241941" cy="872359"/>
          </a:xfrm>
        </p:grpSpPr>
        <p:sp>
          <p:nvSpPr>
            <p:cNvPr id="9" name="Freeform 9"/>
            <p:cNvSpPr/>
            <p:nvPr/>
          </p:nvSpPr>
          <p:spPr>
            <a:xfrm>
              <a:off x="0" y="0"/>
              <a:ext cx="1241941" cy="872359"/>
            </a:xfrm>
            <a:custGeom>
              <a:avLst/>
              <a:gdLst/>
              <a:ahLst/>
              <a:cxnLst/>
              <a:rect l="l" t="t" r="r" b="b"/>
              <a:pathLst>
                <a:path w="1241941" h="872359">
                  <a:moveTo>
                    <a:pt x="46487" y="0"/>
                  </a:moveTo>
                  <a:lnTo>
                    <a:pt x="1195454" y="0"/>
                  </a:lnTo>
                  <a:cubicBezTo>
                    <a:pt x="1221128" y="0"/>
                    <a:pt x="1241941" y="20813"/>
                    <a:pt x="1241941" y="46487"/>
                  </a:cubicBezTo>
                  <a:lnTo>
                    <a:pt x="1241941" y="825872"/>
                  </a:lnTo>
                  <a:cubicBezTo>
                    <a:pt x="1241941" y="851546"/>
                    <a:pt x="1221128" y="872359"/>
                    <a:pt x="1195454" y="872359"/>
                  </a:cubicBezTo>
                  <a:lnTo>
                    <a:pt x="46487" y="872359"/>
                  </a:lnTo>
                  <a:cubicBezTo>
                    <a:pt x="20813" y="872359"/>
                    <a:pt x="0" y="851546"/>
                    <a:pt x="0" y="825872"/>
                  </a:cubicBezTo>
                  <a:lnTo>
                    <a:pt x="0" y="46487"/>
                  </a:lnTo>
                  <a:cubicBezTo>
                    <a:pt x="0" y="20813"/>
                    <a:pt x="20813" y="0"/>
                    <a:pt x="46487" y="0"/>
                  </a:cubicBezTo>
                  <a:close/>
                </a:path>
              </a:pathLst>
            </a:custGeom>
            <a:solidFill>
              <a:srgbClr val="49A5EF"/>
            </a:solidFill>
          </p:spPr>
          <p:txBody>
            <a:bodyPr/>
            <a:lstStyle/>
            <a:p>
              <a:endParaRPr lang="es-PA"/>
            </a:p>
          </p:txBody>
        </p:sp>
        <p:sp>
          <p:nvSpPr>
            <p:cNvPr id="10" name="TextBox 10"/>
            <p:cNvSpPr txBox="1"/>
            <p:nvPr/>
          </p:nvSpPr>
          <p:spPr>
            <a:xfrm>
              <a:off x="0" y="-38100"/>
              <a:ext cx="1241941" cy="910459"/>
            </a:xfrm>
            <a:prstGeom prst="rect">
              <a:avLst/>
            </a:prstGeom>
          </p:spPr>
          <p:txBody>
            <a:bodyPr lIns="50800" tIns="50800" rIns="50800" bIns="50800" rtlCol="0" anchor="ctr"/>
            <a:lstStyle/>
            <a:p>
              <a:pPr algn="ctr">
                <a:lnSpc>
                  <a:spcPts val="3360"/>
                </a:lnSpc>
              </a:pPr>
              <a:endParaRPr/>
            </a:p>
          </p:txBody>
        </p:sp>
      </p:grpSp>
      <p:grpSp>
        <p:nvGrpSpPr>
          <p:cNvPr id="11" name="Group 11"/>
          <p:cNvGrpSpPr/>
          <p:nvPr/>
        </p:nvGrpSpPr>
        <p:grpSpPr>
          <a:xfrm>
            <a:off x="7015697" y="4071856"/>
            <a:ext cx="3590413" cy="4459863"/>
            <a:chOff x="0" y="0"/>
            <a:chExt cx="1115616" cy="1385772"/>
          </a:xfrm>
        </p:grpSpPr>
        <p:sp>
          <p:nvSpPr>
            <p:cNvPr id="12" name="Freeform 12"/>
            <p:cNvSpPr/>
            <p:nvPr/>
          </p:nvSpPr>
          <p:spPr>
            <a:xfrm>
              <a:off x="0" y="0"/>
              <a:ext cx="1115616" cy="1385772"/>
            </a:xfrm>
            <a:custGeom>
              <a:avLst/>
              <a:gdLst/>
              <a:ahLst/>
              <a:cxnLst/>
              <a:rect l="l" t="t" r="r" b="b"/>
              <a:pathLst>
                <a:path w="1115616" h="1385772">
                  <a:moveTo>
                    <a:pt x="101345" y="0"/>
                  </a:moveTo>
                  <a:lnTo>
                    <a:pt x="1014271" y="0"/>
                  </a:lnTo>
                  <a:cubicBezTo>
                    <a:pt x="1070243" y="0"/>
                    <a:pt x="1115616" y="45374"/>
                    <a:pt x="1115616" y="101345"/>
                  </a:cubicBezTo>
                  <a:lnTo>
                    <a:pt x="1115616" y="1284427"/>
                  </a:lnTo>
                  <a:cubicBezTo>
                    <a:pt x="1115616" y="1340399"/>
                    <a:pt x="1070243" y="1385772"/>
                    <a:pt x="1014271" y="1385772"/>
                  </a:cubicBezTo>
                  <a:lnTo>
                    <a:pt x="101345" y="1385772"/>
                  </a:lnTo>
                  <a:cubicBezTo>
                    <a:pt x="45374" y="1385772"/>
                    <a:pt x="0" y="1340399"/>
                    <a:pt x="0" y="1284427"/>
                  </a:cubicBezTo>
                  <a:lnTo>
                    <a:pt x="0" y="101345"/>
                  </a:lnTo>
                  <a:cubicBezTo>
                    <a:pt x="0" y="45374"/>
                    <a:pt x="45374" y="0"/>
                    <a:pt x="101345" y="0"/>
                  </a:cubicBezTo>
                  <a:close/>
                </a:path>
              </a:pathLst>
            </a:custGeom>
            <a:solidFill>
              <a:srgbClr val="FFFFFF"/>
            </a:solidFill>
          </p:spPr>
          <p:txBody>
            <a:bodyPr/>
            <a:lstStyle/>
            <a:p>
              <a:endParaRPr lang="es-PA"/>
            </a:p>
          </p:txBody>
        </p:sp>
        <p:sp>
          <p:nvSpPr>
            <p:cNvPr id="13" name="TextBox 13"/>
            <p:cNvSpPr txBox="1"/>
            <p:nvPr/>
          </p:nvSpPr>
          <p:spPr>
            <a:xfrm>
              <a:off x="0" y="-38100"/>
              <a:ext cx="1115616" cy="1423872"/>
            </a:xfrm>
            <a:prstGeom prst="rect">
              <a:avLst/>
            </a:prstGeom>
          </p:spPr>
          <p:txBody>
            <a:bodyPr lIns="50800" tIns="50800" rIns="50800" bIns="50800" rtlCol="0" anchor="ctr"/>
            <a:lstStyle/>
            <a:p>
              <a:pPr algn="ctr">
                <a:lnSpc>
                  <a:spcPts val="3360"/>
                </a:lnSpc>
              </a:pPr>
              <a:endParaRPr/>
            </a:p>
          </p:txBody>
        </p:sp>
      </p:grpSp>
      <p:grpSp>
        <p:nvGrpSpPr>
          <p:cNvPr id="14" name="Group 14"/>
          <p:cNvGrpSpPr/>
          <p:nvPr/>
        </p:nvGrpSpPr>
        <p:grpSpPr>
          <a:xfrm>
            <a:off x="7343034" y="2765564"/>
            <a:ext cx="2842603" cy="2842603"/>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8968FF">
                    <a:alpha val="100000"/>
                  </a:srgbClr>
                </a:gs>
                <a:gs pos="100000">
                  <a:srgbClr val="5EB3FF">
                    <a:alpha val="100000"/>
                  </a:srgbClr>
                </a:gs>
              </a:gsLst>
              <a:path path="circle">
                <a:fillToRect r="100000" b="100000"/>
              </a:path>
              <a:tileRect l="-100000" t="-100000"/>
            </a:gradFill>
          </p:spPr>
          <p:txBody>
            <a:bodyPr/>
            <a:lstStyle/>
            <a:p>
              <a:endParaRPr lang="es-PA"/>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3360"/>
                </a:lnSpc>
              </a:pPr>
              <a:endParaRPr/>
            </a:p>
          </p:txBody>
        </p:sp>
      </p:grpSp>
      <p:sp>
        <p:nvSpPr>
          <p:cNvPr id="17" name="Freeform 17"/>
          <p:cNvSpPr/>
          <p:nvPr/>
        </p:nvSpPr>
        <p:spPr>
          <a:xfrm>
            <a:off x="8140078" y="3392875"/>
            <a:ext cx="1348985" cy="1348985"/>
          </a:xfrm>
          <a:custGeom>
            <a:avLst/>
            <a:gdLst/>
            <a:ahLst/>
            <a:cxnLst/>
            <a:rect l="l" t="t" r="r" b="b"/>
            <a:pathLst>
              <a:path w="1348985" h="1348985">
                <a:moveTo>
                  <a:pt x="0" y="0"/>
                </a:moveTo>
                <a:lnTo>
                  <a:pt x="1348985" y="0"/>
                </a:lnTo>
                <a:lnTo>
                  <a:pt x="1348985" y="1348985"/>
                </a:lnTo>
                <a:lnTo>
                  <a:pt x="0" y="134898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s-PA"/>
          </a:p>
        </p:txBody>
      </p:sp>
      <p:grpSp>
        <p:nvGrpSpPr>
          <p:cNvPr id="18" name="Group 18"/>
          <p:cNvGrpSpPr/>
          <p:nvPr/>
        </p:nvGrpSpPr>
        <p:grpSpPr>
          <a:xfrm>
            <a:off x="2843145" y="2761076"/>
            <a:ext cx="2842603" cy="2842603"/>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8968FF">
                    <a:alpha val="100000"/>
                  </a:srgbClr>
                </a:gs>
                <a:gs pos="100000">
                  <a:srgbClr val="5EB3FF">
                    <a:alpha val="100000"/>
                  </a:srgbClr>
                </a:gs>
              </a:gsLst>
              <a:path path="circle">
                <a:fillToRect r="100000" b="100000"/>
              </a:path>
              <a:tileRect l="-100000" t="-100000"/>
            </a:gradFill>
          </p:spPr>
          <p:txBody>
            <a:bodyPr/>
            <a:lstStyle/>
            <a:p>
              <a:endParaRPr lang="es-PA"/>
            </a:p>
          </p:txBody>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3360"/>
                </a:lnSpc>
              </a:pPr>
              <a:endParaRPr/>
            </a:p>
          </p:txBody>
        </p:sp>
      </p:grpSp>
      <p:sp>
        <p:nvSpPr>
          <p:cNvPr id="21" name="Freeform 21"/>
          <p:cNvSpPr/>
          <p:nvPr/>
        </p:nvSpPr>
        <p:spPr>
          <a:xfrm>
            <a:off x="3776482" y="3504014"/>
            <a:ext cx="1111073" cy="1348985"/>
          </a:xfrm>
          <a:custGeom>
            <a:avLst/>
            <a:gdLst/>
            <a:ahLst/>
            <a:cxnLst/>
            <a:rect l="l" t="t" r="r" b="b"/>
            <a:pathLst>
              <a:path w="1111073" h="1348985">
                <a:moveTo>
                  <a:pt x="0" y="0"/>
                </a:moveTo>
                <a:lnTo>
                  <a:pt x="1111074" y="0"/>
                </a:lnTo>
                <a:lnTo>
                  <a:pt x="1111074" y="1348985"/>
                </a:lnTo>
                <a:lnTo>
                  <a:pt x="0" y="134898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s-PA"/>
          </a:p>
        </p:txBody>
      </p:sp>
      <p:grpSp>
        <p:nvGrpSpPr>
          <p:cNvPr id="22" name="Group 22"/>
          <p:cNvGrpSpPr/>
          <p:nvPr/>
        </p:nvGrpSpPr>
        <p:grpSpPr>
          <a:xfrm>
            <a:off x="11317879" y="5872097"/>
            <a:ext cx="3996967" cy="2807533"/>
            <a:chOff x="0" y="0"/>
            <a:chExt cx="1241941" cy="872359"/>
          </a:xfrm>
        </p:grpSpPr>
        <p:sp>
          <p:nvSpPr>
            <p:cNvPr id="23" name="Freeform 23"/>
            <p:cNvSpPr/>
            <p:nvPr/>
          </p:nvSpPr>
          <p:spPr>
            <a:xfrm>
              <a:off x="0" y="0"/>
              <a:ext cx="1241941" cy="872359"/>
            </a:xfrm>
            <a:custGeom>
              <a:avLst/>
              <a:gdLst/>
              <a:ahLst/>
              <a:cxnLst/>
              <a:rect l="l" t="t" r="r" b="b"/>
              <a:pathLst>
                <a:path w="1241941" h="872359">
                  <a:moveTo>
                    <a:pt x="46487" y="0"/>
                  </a:moveTo>
                  <a:lnTo>
                    <a:pt x="1195454" y="0"/>
                  </a:lnTo>
                  <a:cubicBezTo>
                    <a:pt x="1221128" y="0"/>
                    <a:pt x="1241941" y="20813"/>
                    <a:pt x="1241941" y="46487"/>
                  </a:cubicBezTo>
                  <a:lnTo>
                    <a:pt x="1241941" y="825872"/>
                  </a:lnTo>
                  <a:cubicBezTo>
                    <a:pt x="1241941" y="851546"/>
                    <a:pt x="1221128" y="872359"/>
                    <a:pt x="1195454" y="872359"/>
                  </a:cubicBezTo>
                  <a:lnTo>
                    <a:pt x="46487" y="872359"/>
                  </a:lnTo>
                  <a:cubicBezTo>
                    <a:pt x="20813" y="872359"/>
                    <a:pt x="0" y="851546"/>
                    <a:pt x="0" y="825872"/>
                  </a:cubicBezTo>
                  <a:lnTo>
                    <a:pt x="0" y="46487"/>
                  </a:lnTo>
                  <a:cubicBezTo>
                    <a:pt x="0" y="20813"/>
                    <a:pt x="20813" y="0"/>
                    <a:pt x="46487" y="0"/>
                  </a:cubicBezTo>
                  <a:close/>
                </a:path>
              </a:pathLst>
            </a:custGeom>
            <a:solidFill>
              <a:srgbClr val="49A5EF"/>
            </a:solidFill>
          </p:spPr>
          <p:txBody>
            <a:bodyPr/>
            <a:lstStyle/>
            <a:p>
              <a:endParaRPr lang="es-PA"/>
            </a:p>
          </p:txBody>
        </p:sp>
        <p:sp>
          <p:nvSpPr>
            <p:cNvPr id="24" name="TextBox 24"/>
            <p:cNvSpPr txBox="1"/>
            <p:nvPr/>
          </p:nvSpPr>
          <p:spPr>
            <a:xfrm>
              <a:off x="0" y="-38100"/>
              <a:ext cx="1241941" cy="910459"/>
            </a:xfrm>
            <a:prstGeom prst="rect">
              <a:avLst/>
            </a:prstGeom>
          </p:spPr>
          <p:txBody>
            <a:bodyPr lIns="50800" tIns="50800" rIns="50800" bIns="50800" rtlCol="0" anchor="ctr"/>
            <a:lstStyle/>
            <a:p>
              <a:pPr algn="ctr">
                <a:lnSpc>
                  <a:spcPts val="3360"/>
                </a:lnSpc>
              </a:pPr>
              <a:endParaRPr/>
            </a:p>
          </p:txBody>
        </p:sp>
      </p:grpSp>
      <p:grpSp>
        <p:nvGrpSpPr>
          <p:cNvPr id="25" name="Group 25"/>
          <p:cNvGrpSpPr/>
          <p:nvPr/>
        </p:nvGrpSpPr>
        <p:grpSpPr>
          <a:xfrm>
            <a:off x="11517489" y="4067367"/>
            <a:ext cx="3590413" cy="4459863"/>
            <a:chOff x="0" y="0"/>
            <a:chExt cx="1115616" cy="1385772"/>
          </a:xfrm>
        </p:grpSpPr>
        <p:sp>
          <p:nvSpPr>
            <p:cNvPr id="26" name="Freeform 26"/>
            <p:cNvSpPr/>
            <p:nvPr/>
          </p:nvSpPr>
          <p:spPr>
            <a:xfrm>
              <a:off x="0" y="0"/>
              <a:ext cx="1115616" cy="1385772"/>
            </a:xfrm>
            <a:custGeom>
              <a:avLst/>
              <a:gdLst/>
              <a:ahLst/>
              <a:cxnLst/>
              <a:rect l="l" t="t" r="r" b="b"/>
              <a:pathLst>
                <a:path w="1115616" h="1385772">
                  <a:moveTo>
                    <a:pt x="101345" y="0"/>
                  </a:moveTo>
                  <a:lnTo>
                    <a:pt x="1014271" y="0"/>
                  </a:lnTo>
                  <a:cubicBezTo>
                    <a:pt x="1070243" y="0"/>
                    <a:pt x="1115616" y="45374"/>
                    <a:pt x="1115616" y="101345"/>
                  </a:cubicBezTo>
                  <a:lnTo>
                    <a:pt x="1115616" y="1284427"/>
                  </a:lnTo>
                  <a:cubicBezTo>
                    <a:pt x="1115616" y="1340399"/>
                    <a:pt x="1070243" y="1385772"/>
                    <a:pt x="1014271" y="1385772"/>
                  </a:cubicBezTo>
                  <a:lnTo>
                    <a:pt x="101345" y="1385772"/>
                  </a:lnTo>
                  <a:cubicBezTo>
                    <a:pt x="45374" y="1385772"/>
                    <a:pt x="0" y="1340399"/>
                    <a:pt x="0" y="1284427"/>
                  </a:cubicBezTo>
                  <a:lnTo>
                    <a:pt x="0" y="101345"/>
                  </a:lnTo>
                  <a:cubicBezTo>
                    <a:pt x="0" y="45374"/>
                    <a:pt x="45374" y="0"/>
                    <a:pt x="101345" y="0"/>
                  </a:cubicBezTo>
                  <a:close/>
                </a:path>
              </a:pathLst>
            </a:custGeom>
            <a:solidFill>
              <a:srgbClr val="FFFFFF"/>
            </a:solidFill>
          </p:spPr>
          <p:txBody>
            <a:bodyPr/>
            <a:lstStyle/>
            <a:p>
              <a:endParaRPr lang="es-PA"/>
            </a:p>
          </p:txBody>
        </p:sp>
        <p:sp>
          <p:nvSpPr>
            <p:cNvPr id="27" name="TextBox 27"/>
            <p:cNvSpPr txBox="1"/>
            <p:nvPr/>
          </p:nvSpPr>
          <p:spPr>
            <a:xfrm>
              <a:off x="0" y="-38100"/>
              <a:ext cx="1115616" cy="1423872"/>
            </a:xfrm>
            <a:prstGeom prst="rect">
              <a:avLst/>
            </a:prstGeom>
          </p:spPr>
          <p:txBody>
            <a:bodyPr lIns="50800" tIns="50800" rIns="50800" bIns="50800" rtlCol="0" anchor="ctr"/>
            <a:lstStyle/>
            <a:p>
              <a:pPr algn="ctr">
                <a:lnSpc>
                  <a:spcPts val="3360"/>
                </a:lnSpc>
              </a:pPr>
              <a:endParaRPr/>
            </a:p>
          </p:txBody>
        </p:sp>
      </p:grpSp>
      <p:grpSp>
        <p:nvGrpSpPr>
          <p:cNvPr id="28" name="Group 28"/>
          <p:cNvGrpSpPr/>
          <p:nvPr/>
        </p:nvGrpSpPr>
        <p:grpSpPr>
          <a:xfrm>
            <a:off x="11844826" y="2761076"/>
            <a:ext cx="2842603" cy="2842603"/>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8968FF">
                    <a:alpha val="100000"/>
                  </a:srgbClr>
                </a:gs>
                <a:gs pos="100000">
                  <a:srgbClr val="5EB3FF">
                    <a:alpha val="100000"/>
                  </a:srgbClr>
                </a:gs>
              </a:gsLst>
              <a:path path="circle">
                <a:fillToRect r="100000" b="100000"/>
              </a:path>
              <a:tileRect l="-100000" t="-100000"/>
            </a:gradFill>
          </p:spPr>
          <p:txBody>
            <a:bodyPr/>
            <a:lstStyle/>
            <a:p>
              <a:endParaRPr lang="es-PA"/>
            </a:p>
          </p:txBody>
        </p:sp>
        <p:sp>
          <p:nvSpPr>
            <p:cNvPr id="30" name="TextBox 30"/>
            <p:cNvSpPr txBox="1"/>
            <p:nvPr/>
          </p:nvSpPr>
          <p:spPr>
            <a:xfrm>
              <a:off x="76200" y="38100"/>
              <a:ext cx="660400" cy="698500"/>
            </a:xfrm>
            <a:prstGeom prst="rect">
              <a:avLst/>
            </a:prstGeom>
          </p:spPr>
          <p:txBody>
            <a:bodyPr lIns="50800" tIns="50800" rIns="50800" bIns="50800" rtlCol="0" anchor="ctr"/>
            <a:lstStyle/>
            <a:p>
              <a:pPr algn="ctr">
                <a:lnSpc>
                  <a:spcPts val="3360"/>
                </a:lnSpc>
              </a:pPr>
              <a:endParaRPr/>
            </a:p>
          </p:txBody>
        </p:sp>
      </p:grpSp>
      <p:sp>
        <p:nvSpPr>
          <p:cNvPr id="31" name="Freeform 31"/>
          <p:cNvSpPr/>
          <p:nvPr/>
        </p:nvSpPr>
        <p:spPr>
          <a:xfrm>
            <a:off x="12633274" y="3615153"/>
            <a:ext cx="1285661" cy="1126706"/>
          </a:xfrm>
          <a:custGeom>
            <a:avLst/>
            <a:gdLst/>
            <a:ahLst/>
            <a:cxnLst/>
            <a:rect l="l" t="t" r="r" b="b"/>
            <a:pathLst>
              <a:path w="1285661" h="1126706">
                <a:moveTo>
                  <a:pt x="0" y="0"/>
                </a:moveTo>
                <a:lnTo>
                  <a:pt x="1285660" y="0"/>
                </a:lnTo>
                <a:lnTo>
                  <a:pt x="1285660" y="1126707"/>
                </a:lnTo>
                <a:lnTo>
                  <a:pt x="0" y="1126707"/>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txBody>
          <a:bodyPr/>
          <a:lstStyle/>
          <a:p>
            <a:endParaRPr lang="es-PA"/>
          </a:p>
        </p:txBody>
      </p:sp>
      <p:sp>
        <p:nvSpPr>
          <p:cNvPr id="32" name="TextBox 32"/>
          <p:cNvSpPr txBox="1"/>
          <p:nvPr/>
        </p:nvSpPr>
        <p:spPr>
          <a:xfrm>
            <a:off x="4750373" y="1353126"/>
            <a:ext cx="8525731" cy="1028700"/>
          </a:xfrm>
          <a:prstGeom prst="rect">
            <a:avLst/>
          </a:prstGeom>
        </p:spPr>
        <p:txBody>
          <a:bodyPr lIns="0" tIns="0" rIns="0" bIns="0" rtlCol="0" anchor="t">
            <a:spAutoFit/>
          </a:bodyPr>
          <a:lstStyle/>
          <a:p>
            <a:pPr marL="0" lvl="0" indent="0" algn="ctr">
              <a:lnSpc>
                <a:spcPts val="8034"/>
              </a:lnSpc>
              <a:spcBef>
                <a:spcPct val="0"/>
              </a:spcBef>
            </a:pPr>
            <a:r>
              <a:rPr lang="en-US" sz="6695" dirty="0" err="1">
                <a:solidFill>
                  <a:srgbClr val="F4F6FC"/>
                </a:solidFill>
                <a:latin typeface="Montserrat Bold"/>
                <a:ea typeface="Montserrat Bold"/>
                <a:cs typeface="Montserrat Bold"/>
                <a:sym typeface="Montserrat Bold"/>
              </a:rPr>
              <a:t>Flujos</a:t>
            </a:r>
            <a:r>
              <a:rPr lang="en-US" sz="6695" dirty="0">
                <a:solidFill>
                  <a:srgbClr val="F4F6FC"/>
                </a:solidFill>
                <a:latin typeface="Montserrat Bold"/>
                <a:ea typeface="Montserrat Bold"/>
                <a:cs typeface="Montserrat Bold"/>
                <a:sym typeface="Montserrat Bold"/>
              </a:rPr>
              <a:t> de Trabajo</a:t>
            </a:r>
          </a:p>
        </p:txBody>
      </p:sp>
      <p:sp>
        <p:nvSpPr>
          <p:cNvPr id="33" name="TextBox 33"/>
          <p:cNvSpPr txBox="1"/>
          <p:nvPr/>
        </p:nvSpPr>
        <p:spPr>
          <a:xfrm>
            <a:off x="2808470" y="5689403"/>
            <a:ext cx="3012423" cy="530860"/>
          </a:xfrm>
          <a:prstGeom prst="rect">
            <a:avLst/>
          </a:prstGeom>
        </p:spPr>
        <p:txBody>
          <a:bodyPr lIns="0" tIns="0" rIns="0" bIns="0" rtlCol="0" anchor="t">
            <a:spAutoFit/>
          </a:bodyPr>
          <a:lstStyle/>
          <a:p>
            <a:pPr marL="0" lvl="0" indent="0" algn="ctr">
              <a:lnSpc>
                <a:spcPts val="4339"/>
              </a:lnSpc>
              <a:spcBef>
                <a:spcPct val="0"/>
              </a:spcBef>
            </a:pPr>
            <a:r>
              <a:rPr lang="en-US" sz="3099">
                <a:solidFill>
                  <a:srgbClr val="120052"/>
                </a:solidFill>
                <a:latin typeface="Montserrat Bold"/>
                <a:ea typeface="Montserrat Bold"/>
                <a:cs typeface="Montserrat Bold"/>
                <a:sym typeface="Montserrat Bold"/>
              </a:rPr>
              <a:t>Centralizado</a:t>
            </a:r>
          </a:p>
        </p:txBody>
      </p:sp>
      <p:sp>
        <p:nvSpPr>
          <p:cNvPr id="34" name="TextBox 34"/>
          <p:cNvSpPr txBox="1"/>
          <p:nvPr/>
        </p:nvSpPr>
        <p:spPr>
          <a:xfrm>
            <a:off x="2735176" y="6543001"/>
            <a:ext cx="3058541" cy="1159048"/>
          </a:xfrm>
          <a:prstGeom prst="rect">
            <a:avLst/>
          </a:prstGeom>
        </p:spPr>
        <p:txBody>
          <a:bodyPr lIns="0" tIns="0" rIns="0" bIns="0" rtlCol="0" anchor="t">
            <a:spAutoFit/>
          </a:bodyPr>
          <a:lstStyle/>
          <a:p>
            <a:pPr marL="0" lvl="0" indent="0" algn="ctr">
              <a:lnSpc>
                <a:spcPts val="2311"/>
              </a:lnSpc>
              <a:spcBef>
                <a:spcPct val="0"/>
              </a:spcBef>
            </a:pPr>
            <a:r>
              <a:rPr lang="en-US" sz="1651" dirty="0" err="1">
                <a:solidFill>
                  <a:srgbClr val="101010"/>
                </a:solidFill>
                <a:latin typeface="Montserrat"/>
                <a:ea typeface="Montserrat"/>
                <a:cs typeface="Montserrat"/>
                <a:sym typeface="Montserrat"/>
              </a:rPr>
              <a:t>Existe</a:t>
            </a:r>
            <a:r>
              <a:rPr lang="en-US" sz="1651" dirty="0">
                <a:solidFill>
                  <a:srgbClr val="101010"/>
                </a:solidFill>
                <a:latin typeface="Montserrat"/>
                <a:ea typeface="Montserrat"/>
                <a:cs typeface="Montserrat"/>
                <a:sym typeface="Montserrat"/>
              </a:rPr>
              <a:t> un </a:t>
            </a:r>
            <a:r>
              <a:rPr lang="en-US" sz="1651" dirty="0" err="1">
                <a:solidFill>
                  <a:srgbClr val="101010"/>
                </a:solidFill>
                <a:latin typeface="Montserrat"/>
                <a:ea typeface="Montserrat"/>
                <a:cs typeface="Montserrat"/>
                <a:sym typeface="Montserrat"/>
              </a:rPr>
              <a:t>único</a:t>
            </a:r>
            <a:r>
              <a:rPr lang="en-US" sz="1651" dirty="0">
                <a:solidFill>
                  <a:srgbClr val="101010"/>
                </a:solidFill>
                <a:latin typeface="Montserrat"/>
                <a:ea typeface="Montserrat"/>
                <a:cs typeface="Montserrat"/>
                <a:sym typeface="Montserrat"/>
              </a:rPr>
              <a:t> </a:t>
            </a:r>
            <a:r>
              <a:rPr lang="en-US" sz="1651" dirty="0" err="1">
                <a:solidFill>
                  <a:srgbClr val="101010"/>
                </a:solidFill>
                <a:latin typeface="Montserrat"/>
                <a:ea typeface="Montserrat"/>
                <a:cs typeface="Montserrat"/>
                <a:sym typeface="Montserrat"/>
              </a:rPr>
              <a:t>repositorio</a:t>
            </a:r>
            <a:r>
              <a:rPr lang="en-US" sz="1651" dirty="0">
                <a:solidFill>
                  <a:srgbClr val="101010"/>
                </a:solidFill>
                <a:latin typeface="Montserrat"/>
                <a:ea typeface="Montserrat"/>
                <a:cs typeface="Montserrat"/>
                <a:sym typeface="Montserrat"/>
              </a:rPr>
              <a:t> o punto central que </a:t>
            </a:r>
            <a:r>
              <a:rPr lang="en-US" sz="1651" dirty="0" err="1">
                <a:solidFill>
                  <a:srgbClr val="101010"/>
                </a:solidFill>
                <a:latin typeface="Montserrat"/>
                <a:ea typeface="Montserrat"/>
                <a:cs typeface="Montserrat"/>
                <a:sym typeface="Montserrat"/>
              </a:rPr>
              <a:t>guarda</a:t>
            </a:r>
            <a:r>
              <a:rPr lang="en-US" sz="1651" dirty="0">
                <a:solidFill>
                  <a:srgbClr val="101010"/>
                </a:solidFill>
                <a:latin typeface="Montserrat"/>
                <a:ea typeface="Montserrat"/>
                <a:cs typeface="Montserrat"/>
                <a:sym typeface="Montserrat"/>
              </a:rPr>
              <a:t> </a:t>
            </a:r>
            <a:r>
              <a:rPr lang="en-US" sz="1651" dirty="0" err="1">
                <a:solidFill>
                  <a:srgbClr val="101010"/>
                </a:solidFill>
                <a:latin typeface="Montserrat"/>
                <a:ea typeface="Montserrat"/>
                <a:cs typeface="Montserrat"/>
                <a:sym typeface="Montserrat"/>
              </a:rPr>
              <a:t>el</a:t>
            </a:r>
            <a:r>
              <a:rPr lang="en-US" sz="1651" dirty="0">
                <a:solidFill>
                  <a:srgbClr val="101010"/>
                </a:solidFill>
                <a:latin typeface="Montserrat"/>
                <a:ea typeface="Montserrat"/>
                <a:cs typeface="Montserrat"/>
                <a:sym typeface="Montserrat"/>
              </a:rPr>
              <a:t> </a:t>
            </a:r>
            <a:r>
              <a:rPr lang="en-US" sz="1651" dirty="0" err="1">
                <a:solidFill>
                  <a:srgbClr val="101010"/>
                </a:solidFill>
                <a:latin typeface="Montserrat"/>
                <a:ea typeface="Montserrat"/>
                <a:cs typeface="Montserrat"/>
                <a:sym typeface="Montserrat"/>
              </a:rPr>
              <a:t>código</a:t>
            </a:r>
            <a:r>
              <a:rPr lang="en-US" sz="1651" dirty="0">
                <a:solidFill>
                  <a:srgbClr val="101010"/>
                </a:solidFill>
                <a:latin typeface="Montserrat"/>
                <a:ea typeface="Montserrat"/>
                <a:cs typeface="Montserrat"/>
                <a:sym typeface="Montserrat"/>
              </a:rPr>
              <a:t> y </a:t>
            </a:r>
            <a:r>
              <a:rPr lang="en-US" sz="1651" dirty="0" err="1">
                <a:solidFill>
                  <a:srgbClr val="101010"/>
                </a:solidFill>
                <a:latin typeface="Montserrat"/>
                <a:ea typeface="Montserrat"/>
                <a:cs typeface="Montserrat"/>
                <a:sym typeface="Montserrat"/>
              </a:rPr>
              <a:t>todo</a:t>
            </a:r>
            <a:r>
              <a:rPr lang="en-US" sz="1651" dirty="0">
                <a:solidFill>
                  <a:srgbClr val="101010"/>
                </a:solidFill>
                <a:latin typeface="Montserrat"/>
                <a:ea typeface="Montserrat"/>
                <a:cs typeface="Montserrat"/>
                <a:sym typeface="Montserrat"/>
              </a:rPr>
              <a:t> </a:t>
            </a:r>
            <a:r>
              <a:rPr lang="en-US" sz="1651" dirty="0" err="1">
                <a:solidFill>
                  <a:srgbClr val="101010"/>
                </a:solidFill>
                <a:latin typeface="Montserrat"/>
                <a:ea typeface="Montserrat"/>
                <a:cs typeface="Montserrat"/>
                <a:sym typeface="Montserrat"/>
              </a:rPr>
              <a:t>el</a:t>
            </a:r>
            <a:r>
              <a:rPr lang="en-US" sz="1651" dirty="0">
                <a:solidFill>
                  <a:srgbClr val="101010"/>
                </a:solidFill>
                <a:latin typeface="Montserrat"/>
                <a:ea typeface="Montserrat"/>
                <a:cs typeface="Montserrat"/>
                <a:sym typeface="Montserrat"/>
              </a:rPr>
              <a:t> </a:t>
            </a:r>
            <a:r>
              <a:rPr lang="en-US" sz="1651" dirty="0" err="1">
                <a:solidFill>
                  <a:srgbClr val="101010"/>
                </a:solidFill>
                <a:latin typeface="Montserrat"/>
                <a:ea typeface="Montserrat"/>
                <a:cs typeface="Montserrat"/>
                <a:sym typeface="Montserrat"/>
              </a:rPr>
              <a:t>mundo</a:t>
            </a:r>
            <a:r>
              <a:rPr lang="en-US" sz="1651" dirty="0">
                <a:solidFill>
                  <a:srgbClr val="101010"/>
                </a:solidFill>
                <a:latin typeface="Montserrat"/>
                <a:ea typeface="Montserrat"/>
                <a:cs typeface="Montserrat"/>
                <a:sym typeface="Montserrat"/>
              </a:rPr>
              <a:t> </a:t>
            </a:r>
            <a:r>
              <a:rPr lang="en-US" sz="1651" dirty="0" err="1">
                <a:solidFill>
                  <a:srgbClr val="101010"/>
                </a:solidFill>
                <a:latin typeface="Montserrat"/>
                <a:ea typeface="Montserrat"/>
                <a:cs typeface="Montserrat"/>
                <a:sym typeface="Montserrat"/>
              </a:rPr>
              <a:t>sincroniza</a:t>
            </a:r>
            <a:r>
              <a:rPr lang="en-US" sz="1651" dirty="0">
                <a:solidFill>
                  <a:srgbClr val="101010"/>
                </a:solidFill>
                <a:latin typeface="Montserrat"/>
                <a:ea typeface="Montserrat"/>
                <a:cs typeface="Montserrat"/>
                <a:sym typeface="Montserrat"/>
              </a:rPr>
              <a:t> </a:t>
            </a:r>
            <a:r>
              <a:rPr lang="en-US" sz="1651" dirty="0" err="1">
                <a:solidFill>
                  <a:srgbClr val="101010"/>
                </a:solidFill>
                <a:latin typeface="Montserrat"/>
                <a:ea typeface="Montserrat"/>
                <a:cs typeface="Montserrat"/>
                <a:sym typeface="Montserrat"/>
              </a:rPr>
              <a:t>su</a:t>
            </a:r>
            <a:r>
              <a:rPr lang="en-US" sz="1651" dirty="0">
                <a:solidFill>
                  <a:srgbClr val="101010"/>
                </a:solidFill>
                <a:latin typeface="Montserrat"/>
                <a:ea typeface="Montserrat"/>
                <a:cs typeface="Montserrat"/>
                <a:sym typeface="Montserrat"/>
              </a:rPr>
              <a:t> </a:t>
            </a:r>
            <a:r>
              <a:rPr lang="en-US" sz="1651" dirty="0" err="1">
                <a:solidFill>
                  <a:srgbClr val="101010"/>
                </a:solidFill>
                <a:latin typeface="Montserrat"/>
                <a:ea typeface="Montserrat"/>
                <a:cs typeface="Montserrat"/>
                <a:sym typeface="Montserrat"/>
              </a:rPr>
              <a:t>trabajo</a:t>
            </a:r>
            <a:r>
              <a:rPr lang="en-US" sz="1651" dirty="0">
                <a:solidFill>
                  <a:srgbClr val="101010"/>
                </a:solidFill>
                <a:latin typeface="Montserrat"/>
                <a:ea typeface="Montserrat"/>
                <a:cs typeface="Montserrat"/>
                <a:sym typeface="Montserrat"/>
              </a:rPr>
              <a:t> con </a:t>
            </a:r>
            <a:r>
              <a:rPr lang="en-US" sz="1651" dirty="0" err="1">
                <a:solidFill>
                  <a:srgbClr val="101010"/>
                </a:solidFill>
                <a:latin typeface="Montserrat"/>
                <a:ea typeface="Montserrat"/>
                <a:cs typeface="Montserrat"/>
                <a:sym typeface="Montserrat"/>
              </a:rPr>
              <a:t>él</a:t>
            </a:r>
            <a:r>
              <a:rPr lang="en-US" sz="1651" dirty="0">
                <a:solidFill>
                  <a:srgbClr val="101010"/>
                </a:solidFill>
                <a:latin typeface="Montserrat"/>
                <a:ea typeface="Montserrat"/>
                <a:cs typeface="Montserrat"/>
                <a:sym typeface="Montserrat"/>
              </a:rPr>
              <a:t>. </a:t>
            </a:r>
          </a:p>
        </p:txBody>
      </p:sp>
      <p:sp>
        <p:nvSpPr>
          <p:cNvPr id="35" name="TextBox 35"/>
          <p:cNvSpPr txBox="1"/>
          <p:nvPr/>
        </p:nvSpPr>
        <p:spPr>
          <a:xfrm>
            <a:off x="7183032" y="5417941"/>
            <a:ext cx="3297752" cy="1073785"/>
          </a:xfrm>
          <a:prstGeom prst="rect">
            <a:avLst/>
          </a:prstGeom>
        </p:spPr>
        <p:txBody>
          <a:bodyPr lIns="0" tIns="0" rIns="0" bIns="0" rtlCol="0" anchor="t">
            <a:spAutoFit/>
          </a:bodyPr>
          <a:lstStyle/>
          <a:p>
            <a:pPr marL="0" lvl="0" indent="0" algn="ctr">
              <a:lnSpc>
                <a:spcPts val="4339"/>
              </a:lnSpc>
              <a:spcBef>
                <a:spcPct val="0"/>
              </a:spcBef>
            </a:pPr>
            <a:r>
              <a:rPr lang="en-US" sz="3099">
                <a:solidFill>
                  <a:srgbClr val="120052"/>
                </a:solidFill>
                <a:latin typeface="Montserrat Bold"/>
                <a:ea typeface="Montserrat Bold"/>
                <a:cs typeface="Montserrat Bold"/>
                <a:sym typeface="Montserrat Bold"/>
              </a:rPr>
              <a:t>Gestor-de-Integraciones</a:t>
            </a:r>
          </a:p>
        </p:txBody>
      </p:sp>
      <p:sp>
        <p:nvSpPr>
          <p:cNvPr id="36" name="TextBox 36"/>
          <p:cNvSpPr txBox="1"/>
          <p:nvPr/>
        </p:nvSpPr>
        <p:spPr>
          <a:xfrm>
            <a:off x="7322030" y="6552526"/>
            <a:ext cx="2977747" cy="270786"/>
          </a:xfrm>
          <a:prstGeom prst="rect">
            <a:avLst/>
          </a:prstGeom>
        </p:spPr>
        <p:txBody>
          <a:bodyPr lIns="0" tIns="0" rIns="0" bIns="0" rtlCol="0" anchor="t">
            <a:spAutoFit/>
          </a:bodyPr>
          <a:lstStyle/>
          <a:p>
            <a:pPr marL="0" lvl="0" indent="0" algn="ctr">
              <a:lnSpc>
                <a:spcPts val="2250"/>
              </a:lnSpc>
              <a:spcBef>
                <a:spcPct val="0"/>
              </a:spcBef>
            </a:pPr>
            <a:endParaRPr/>
          </a:p>
        </p:txBody>
      </p:sp>
      <p:sp>
        <p:nvSpPr>
          <p:cNvPr id="37" name="TextBox 37"/>
          <p:cNvSpPr txBox="1"/>
          <p:nvPr/>
        </p:nvSpPr>
        <p:spPr>
          <a:xfrm>
            <a:off x="11810151" y="5541492"/>
            <a:ext cx="3012423" cy="1073785"/>
          </a:xfrm>
          <a:prstGeom prst="rect">
            <a:avLst/>
          </a:prstGeom>
        </p:spPr>
        <p:txBody>
          <a:bodyPr lIns="0" tIns="0" rIns="0" bIns="0" rtlCol="0" anchor="t">
            <a:spAutoFit/>
          </a:bodyPr>
          <a:lstStyle/>
          <a:p>
            <a:pPr marL="0" lvl="0" indent="0" algn="ctr">
              <a:lnSpc>
                <a:spcPts val="4339"/>
              </a:lnSpc>
              <a:spcBef>
                <a:spcPct val="0"/>
              </a:spcBef>
            </a:pPr>
            <a:r>
              <a:rPr lang="en-US" sz="3099">
                <a:solidFill>
                  <a:srgbClr val="120052"/>
                </a:solidFill>
                <a:latin typeface="Montserrat Bold"/>
                <a:ea typeface="Montserrat Bold"/>
                <a:cs typeface="Montserrat Bold"/>
                <a:sym typeface="Montserrat Bold"/>
              </a:rPr>
              <a:t>Dictador y Tenientes</a:t>
            </a:r>
          </a:p>
        </p:txBody>
      </p:sp>
      <p:sp>
        <p:nvSpPr>
          <p:cNvPr id="38" name="TextBox 38"/>
          <p:cNvSpPr txBox="1"/>
          <p:nvPr/>
        </p:nvSpPr>
        <p:spPr>
          <a:xfrm>
            <a:off x="11927479" y="6781922"/>
            <a:ext cx="2977747" cy="1402954"/>
          </a:xfrm>
          <a:prstGeom prst="rect">
            <a:avLst/>
          </a:prstGeom>
        </p:spPr>
        <p:txBody>
          <a:bodyPr lIns="0" tIns="0" rIns="0" bIns="0" rtlCol="0" anchor="t">
            <a:spAutoFit/>
          </a:bodyPr>
          <a:lstStyle/>
          <a:p>
            <a:pPr marL="0" lvl="0" indent="0" algn="ctr">
              <a:lnSpc>
                <a:spcPts val="2250"/>
              </a:lnSpc>
              <a:spcBef>
                <a:spcPct val="0"/>
              </a:spcBef>
            </a:pPr>
            <a:r>
              <a:rPr lang="en-US" sz="1607">
                <a:solidFill>
                  <a:srgbClr val="101010"/>
                </a:solidFill>
                <a:latin typeface="Montserrat"/>
                <a:ea typeface="Montserrat"/>
                <a:cs typeface="Montserrat"/>
                <a:sym typeface="Montserrat"/>
              </a:rPr>
              <a:t>Se utiliza generalmente en proyectos muy grandes, con cientos de colaboradores. Un ejemplo muy conocido es el del kernel de Linux.</a:t>
            </a:r>
          </a:p>
        </p:txBody>
      </p:sp>
      <p:sp>
        <p:nvSpPr>
          <p:cNvPr id="39" name="Freeform 39"/>
          <p:cNvSpPr/>
          <p:nvPr/>
        </p:nvSpPr>
        <p:spPr>
          <a:xfrm>
            <a:off x="16522564" y="8521564"/>
            <a:ext cx="736736" cy="736736"/>
          </a:xfrm>
          <a:custGeom>
            <a:avLst/>
            <a:gdLst/>
            <a:ahLst/>
            <a:cxnLst/>
            <a:rect l="l" t="t" r="r" b="b"/>
            <a:pathLst>
              <a:path w="736736" h="736736">
                <a:moveTo>
                  <a:pt x="0" y="0"/>
                </a:moveTo>
                <a:lnTo>
                  <a:pt x="736736" y="0"/>
                </a:lnTo>
                <a:lnTo>
                  <a:pt x="736736" y="736736"/>
                </a:lnTo>
                <a:lnTo>
                  <a:pt x="0" y="73673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txBody>
          <a:bodyPr/>
          <a:lstStyle/>
          <a:p>
            <a:endParaRPr lang="es-PA"/>
          </a:p>
        </p:txBody>
      </p:sp>
      <p:sp>
        <p:nvSpPr>
          <p:cNvPr id="40" name="TextBox 40"/>
          <p:cNvSpPr txBox="1"/>
          <p:nvPr/>
        </p:nvSpPr>
        <p:spPr>
          <a:xfrm>
            <a:off x="7281633" y="6490351"/>
            <a:ext cx="3058541" cy="1996411"/>
          </a:xfrm>
          <a:prstGeom prst="rect">
            <a:avLst/>
          </a:prstGeom>
        </p:spPr>
        <p:txBody>
          <a:bodyPr lIns="0" tIns="0" rIns="0" bIns="0" rtlCol="0" anchor="t">
            <a:spAutoFit/>
          </a:bodyPr>
          <a:lstStyle/>
          <a:p>
            <a:pPr marL="0" lvl="0" indent="0" algn="ctr">
              <a:lnSpc>
                <a:spcPts val="2311"/>
              </a:lnSpc>
              <a:spcBef>
                <a:spcPct val="0"/>
              </a:spcBef>
            </a:pPr>
            <a:r>
              <a:rPr lang="en-US" sz="1651" dirty="0" err="1">
                <a:solidFill>
                  <a:srgbClr val="101010"/>
                </a:solidFill>
                <a:latin typeface="Montserrat"/>
                <a:ea typeface="Montserrat"/>
                <a:cs typeface="Montserrat"/>
                <a:sym typeface="Montserrat"/>
              </a:rPr>
              <a:t>en</a:t>
            </a:r>
            <a:r>
              <a:rPr lang="en-US" sz="1651" dirty="0">
                <a:solidFill>
                  <a:srgbClr val="101010"/>
                </a:solidFill>
                <a:latin typeface="Montserrat"/>
                <a:ea typeface="Montserrat"/>
                <a:cs typeface="Montserrat"/>
                <a:sym typeface="Montserrat"/>
              </a:rPr>
              <a:t> Git es </a:t>
            </a:r>
            <a:r>
              <a:rPr lang="en-US" sz="1651" dirty="0" err="1">
                <a:solidFill>
                  <a:srgbClr val="101010"/>
                </a:solidFill>
                <a:latin typeface="Montserrat"/>
                <a:ea typeface="Montserrat"/>
                <a:cs typeface="Montserrat"/>
                <a:sym typeface="Montserrat"/>
              </a:rPr>
              <a:t>posible</a:t>
            </a:r>
            <a:r>
              <a:rPr lang="en-US" sz="1651" dirty="0">
                <a:solidFill>
                  <a:srgbClr val="101010"/>
                </a:solidFill>
                <a:latin typeface="Montserrat"/>
                <a:ea typeface="Montserrat"/>
                <a:cs typeface="Montserrat"/>
                <a:sym typeface="Montserrat"/>
              </a:rPr>
              <a:t> </a:t>
            </a:r>
            <a:r>
              <a:rPr lang="en-US" sz="1651" dirty="0" err="1">
                <a:solidFill>
                  <a:srgbClr val="101010"/>
                </a:solidFill>
                <a:latin typeface="Montserrat"/>
                <a:ea typeface="Montserrat"/>
                <a:cs typeface="Montserrat"/>
                <a:sym typeface="Montserrat"/>
              </a:rPr>
              <a:t>tener</a:t>
            </a:r>
            <a:r>
              <a:rPr lang="en-US" sz="1651" dirty="0">
                <a:solidFill>
                  <a:srgbClr val="101010"/>
                </a:solidFill>
                <a:latin typeface="Montserrat"/>
                <a:ea typeface="Montserrat"/>
                <a:cs typeface="Montserrat"/>
                <a:sym typeface="Montserrat"/>
              </a:rPr>
              <a:t> un </a:t>
            </a:r>
            <a:r>
              <a:rPr lang="en-US" sz="1651" dirty="0" err="1">
                <a:solidFill>
                  <a:srgbClr val="101010"/>
                </a:solidFill>
                <a:latin typeface="Montserrat"/>
                <a:ea typeface="Montserrat"/>
                <a:cs typeface="Montserrat"/>
                <a:sym typeface="Montserrat"/>
              </a:rPr>
              <a:t>flujo</a:t>
            </a:r>
            <a:r>
              <a:rPr lang="en-US" sz="1651" dirty="0">
                <a:solidFill>
                  <a:srgbClr val="101010"/>
                </a:solidFill>
                <a:latin typeface="Montserrat"/>
                <a:ea typeface="Montserrat"/>
                <a:cs typeface="Montserrat"/>
                <a:sym typeface="Montserrat"/>
              </a:rPr>
              <a:t> de </a:t>
            </a:r>
            <a:r>
              <a:rPr lang="en-US" sz="1651" dirty="0" err="1">
                <a:solidFill>
                  <a:srgbClr val="101010"/>
                </a:solidFill>
                <a:latin typeface="Montserrat"/>
                <a:ea typeface="Montserrat"/>
                <a:cs typeface="Montserrat"/>
                <a:sym typeface="Montserrat"/>
              </a:rPr>
              <a:t>trabajo</a:t>
            </a:r>
            <a:r>
              <a:rPr lang="en-US" sz="1651" dirty="0">
                <a:solidFill>
                  <a:srgbClr val="101010"/>
                </a:solidFill>
                <a:latin typeface="Montserrat"/>
                <a:ea typeface="Montserrat"/>
                <a:cs typeface="Montserrat"/>
                <a:sym typeface="Montserrat"/>
              </a:rPr>
              <a:t> </a:t>
            </a:r>
            <a:r>
              <a:rPr lang="en-US" sz="1651" dirty="0" err="1">
                <a:solidFill>
                  <a:srgbClr val="101010"/>
                </a:solidFill>
                <a:latin typeface="Montserrat"/>
                <a:ea typeface="Montserrat"/>
                <a:cs typeface="Montserrat"/>
                <a:sym typeface="Montserrat"/>
              </a:rPr>
              <a:t>donde</a:t>
            </a:r>
            <a:r>
              <a:rPr lang="en-US" sz="1651" dirty="0">
                <a:solidFill>
                  <a:srgbClr val="101010"/>
                </a:solidFill>
                <a:latin typeface="Montserrat"/>
                <a:ea typeface="Montserrat"/>
                <a:cs typeface="Montserrat"/>
                <a:sym typeface="Montserrat"/>
              </a:rPr>
              <a:t> </a:t>
            </a:r>
            <a:r>
              <a:rPr lang="en-US" sz="1651" dirty="0" err="1">
                <a:solidFill>
                  <a:srgbClr val="101010"/>
                </a:solidFill>
                <a:latin typeface="Montserrat"/>
                <a:ea typeface="Montserrat"/>
                <a:cs typeface="Montserrat"/>
                <a:sym typeface="Montserrat"/>
              </a:rPr>
              <a:t>cada</a:t>
            </a:r>
            <a:r>
              <a:rPr lang="en-US" sz="1651" dirty="0">
                <a:solidFill>
                  <a:srgbClr val="101010"/>
                </a:solidFill>
                <a:latin typeface="Montserrat"/>
                <a:ea typeface="Montserrat"/>
                <a:cs typeface="Montserrat"/>
                <a:sym typeface="Montserrat"/>
              </a:rPr>
              <a:t> </a:t>
            </a:r>
            <a:r>
              <a:rPr lang="en-US" sz="1651" dirty="0" err="1">
                <a:solidFill>
                  <a:srgbClr val="101010"/>
                </a:solidFill>
                <a:latin typeface="Montserrat"/>
                <a:ea typeface="Montserrat"/>
                <a:cs typeface="Montserrat"/>
                <a:sym typeface="Montserrat"/>
              </a:rPr>
              <a:t>desarrollador</a:t>
            </a:r>
            <a:r>
              <a:rPr lang="en-US" sz="1651" dirty="0">
                <a:solidFill>
                  <a:srgbClr val="101010"/>
                </a:solidFill>
                <a:latin typeface="Montserrat"/>
                <a:ea typeface="Montserrat"/>
                <a:cs typeface="Montserrat"/>
                <a:sym typeface="Montserrat"/>
              </a:rPr>
              <a:t> </a:t>
            </a:r>
            <a:r>
              <a:rPr lang="en-US" sz="1651" dirty="0" err="1">
                <a:solidFill>
                  <a:srgbClr val="101010"/>
                </a:solidFill>
                <a:latin typeface="Montserrat"/>
                <a:ea typeface="Montserrat"/>
                <a:cs typeface="Montserrat"/>
                <a:sym typeface="Montserrat"/>
              </a:rPr>
              <a:t>tenga</a:t>
            </a:r>
            <a:r>
              <a:rPr lang="en-US" sz="1651" dirty="0">
                <a:solidFill>
                  <a:srgbClr val="101010"/>
                </a:solidFill>
                <a:latin typeface="Montserrat"/>
                <a:ea typeface="Montserrat"/>
                <a:cs typeface="Montserrat"/>
                <a:sym typeface="Montserrat"/>
              </a:rPr>
              <a:t> </a:t>
            </a:r>
            <a:r>
              <a:rPr lang="en-US" sz="1651" dirty="0" err="1">
                <a:solidFill>
                  <a:srgbClr val="101010"/>
                </a:solidFill>
                <a:latin typeface="Montserrat"/>
                <a:ea typeface="Montserrat"/>
                <a:cs typeface="Montserrat"/>
                <a:sym typeface="Montserrat"/>
              </a:rPr>
              <a:t>acceso</a:t>
            </a:r>
            <a:r>
              <a:rPr lang="en-US" sz="1651" dirty="0">
                <a:solidFill>
                  <a:srgbClr val="101010"/>
                </a:solidFill>
                <a:latin typeface="Montserrat"/>
                <a:ea typeface="Montserrat"/>
                <a:cs typeface="Montserrat"/>
                <a:sym typeface="Montserrat"/>
              </a:rPr>
              <a:t> de </a:t>
            </a:r>
            <a:r>
              <a:rPr lang="en-US" sz="1651" dirty="0" err="1">
                <a:solidFill>
                  <a:srgbClr val="101010"/>
                </a:solidFill>
                <a:latin typeface="Montserrat"/>
                <a:ea typeface="Montserrat"/>
                <a:cs typeface="Montserrat"/>
                <a:sym typeface="Montserrat"/>
              </a:rPr>
              <a:t>escritura</a:t>
            </a:r>
            <a:r>
              <a:rPr lang="en-US" sz="1651" dirty="0">
                <a:solidFill>
                  <a:srgbClr val="101010"/>
                </a:solidFill>
                <a:latin typeface="Montserrat"/>
                <a:ea typeface="Montserrat"/>
                <a:cs typeface="Montserrat"/>
                <a:sym typeface="Montserrat"/>
              </a:rPr>
              <a:t> a </a:t>
            </a:r>
            <a:r>
              <a:rPr lang="en-US" sz="1651" dirty="0" err="1">
                <a:solidFill>
                  <a:srgbClr val="101010"/>
                </a:solidFill>
                <a:latin typeface="Montserrat"/>
                <a:ea typeface="Montserrat"/>
                <a:cs typeface="Montserrat"/>
                <a:sym typeface="Montserrat"/>
              </a:rPr>
              <a:t>su</a:t>
            </a:r>
            <a:r>
              <a:rPr lang="en-US" sz="1651" dirty="0">
                <a:solidFill>
                  <a:srgbClr val="101010"/>
                </a:solidFill>
                <a:latin typeface="Montserrat"/>
                <a:ea typeface="Montserrat"/>
                <a:cs typeface="Montserrat"/>
                <a:sym typeface="Montserrat"/>
              </a:rPr>
              <a:t> </a:t>
            </a:r>
            <a:r>
              <a:rPr lang="en-US" sz="1651" dirty="0" err="1">
                <a:solidFill>
                  <a:srgbClr val="101010"/>
                </a:solidFill>
                <a:latin typeface="Montserrat"/>
                <a:ea typeface="Montserrat"/>
                <a:cs typeface="Montserrat"/>
                <a:sym typeface="Montserrat"/>
              </a:rPr>
              <a:t>propio</a:t>
            </a:r>
            <a:r>
              <a:rPr lang="en-US" sz="1651" dirty="0">
                <a:solidFill>
                  <a:srgbClr val="101010"/>
                </a:solidFill>
                <a:latin typeface="Montserrat"/>
                <a:ea typeface="Montserrat"/>
                <a:cs typeface="Montserrat"/>
                <a:sym typeface="Montserrat"/>
              </a:rPr>
              <a:t> </a:t>
            </a:r>
            <a:r>
              <a:rPr lang="en-US" sz="1651" dirty="0" err="1">
                <a:solidFill>
                  <a:srgbClr val="101010"/>
                </a:solidFill>
                <a:latin typeface="Montserrat"/>
                <a:ea typeface="Montserrat"/>
                <a:cs typeface="Montserrat"/>
                <a:sym typeface="Montserrat"/>
              </a:rPr>
              <a:t>repositorio</a:t>
            </a:r>
            <a:r>
              <a:rPr lang="en-US" sz="1651" dirty="0">
                <a:solidFill>
                  <a:srgbClr val="101010"/>
                </a:solidFill>
                <a:latin typeface="Montserrat"/>
                <a:ea typeface="Montserrat"/>
                <a:cs typeface="Montserrat"/>
                <a:sym typeface="Montserrat"/>
              </a:rPr>
              <a:t> </a:t>
            </a:r>
            <a:r>
              <a:rPr lang="en-US" sz="1651" dirty="0" err="1">
                <a:solidFill>
                  <a:srgbClr val="101010"/>
                </a:solidFill>
                <a:latin typeface="Montserrat"/>
                <a:ea typeface="Montserrat"/>
                <a:cs typeface="Montserrat"/>
                <a:sym typeface="Montserrat"/>
              </a:rPr>
              <a:t>público</a:t>
            </a:r>
            <a:r>
              <a:rPr lang="en-US" sz="1651" dirty="0">
                <a:solidFill>
                  <a:srgbClr val="101010"/>
                </a:solidFill>
                <a:latin typeface="Montserrat"/>
                <a:ea typeface="Montserrat"/>
                <a:cs typeface="Montserrat"/>
                <a:sym typeface="Montserrat"/>
              </a:rPr>
              <a:t> y </a:t>
            </a:r>
            <a:r>
              <a:rPr lang="en-US" sz="1651" dirty="0" err="1">
                <a:solidFill>
                  <a:srgbClr val="101010"/>
                </a:solidFill>
                <a:latin typeface="Montserrat"/>
                <a:ea typeface="Montserrat"/>
                <a:cs typeface="Montserrat"/>
                <a:sym typeface="Montserrat"/>
              </a:rPr>
              <a:t>acceso</a:t>
            </a:r>
            <a:r>
              <a:rPr lang="en-US" sz="1651" dirty="0">
                <a:solidFill>
                  <a:srgbClr val="101010"/>
                </a:solidFill>
                <a:latin typeface="Montserrat"/>
                <a:ea typeface="Montserrat"/>
                <a:cs typeface="Montserrat"/>
                <a:sym typeface="Montserrat"/>
              </a:rPr>
              <a:t> de </a:t>
            </a:r>
            <a:r>
              <a:rPr lang="en-US" sz="1651" dirty="0" err="1">
                <a:solidFill>
                  <a:srgbClr val="101010"/>
                </a:solidFill>
                <a:latin typeface="Montserrat"/>
                <a:ea typeface="Montserrat"/>
                <a:cs typeface="Montserrat"/>
                <a:sym typeface="Montserrat"/>
              </a:rPr>
              <a:t>lectura</a:t>
            </a:r>
            <a:r>
              <a:rPr lang="en-US" sz="1651" dirty="0">
                <a:solidFill>
                  <a:srgbClr val="101010"/>
                </a:solidFill>
                <a:latin typeface="Montserrat"/>
                <a:ea typeface="Montserrat"/>
                <a:cs typeface="Montserrat"/>
                <a:sym typeface="Montserrat"/>
              </a:rPr>
              <a:t> a </a:t>
            </a:r>
            <a:r>
              <a:rPr lang="en-US" sz="1651" dirty="0" err="1">
                <a:solidFill>
                  <a:srgbClr val="101010"/>
                </a:solidFill>
                <a:latin typeface="Montserrat"/>
                <a:ea typeface="Montserrat"/>
                <a:cs typeface="Montserrat"/>
                <a:sym typeface="Montserrat"/>
              </a:rPr>
              <a:t>los</a:t>
            </a:r>
            <a:r>
              <a:rPr lang="en-US" sz="1651" dirty="0">
                <a:solidFill>
                  <a:srgbClr val="101010"/>
                </a:solidFill>
                <a:latin typeface="Montserrat"/>
                <a:ea typeface="Montserrat"/>
                <a:cs typeface="Montserrat"/>
                <a:sym typeface="Montserrat"/>
              </a:rPr>
              <a:t> </a:t>
            </a:r>
            <a:r>
              <a:rPr lang="en-US" sz="1651" dirty="0" err="1">
                <a:solidFill>
                  <a:srgbClr val="101010"/>
                </a:solidFill>
                <a:latin typeface="Montserrat"/>
                <a:ea typeface="Montserrat"/>
                <a:cs typeface="Montserrat"/>
                <a:sym typeface="Montserrat"/>
              </a:rPr>
              <a:t>repositorios</a:t>
            </a:r>
            <a:r>
              <a:rPr lang="en-US" sz="1651" dirty="0">
                <a:solidFill>
                  <a:srgbClr val="101010"/>
                </a:solidFill>
                <a:latin typeface="Montserrat"/>
                <a:ea typeface="Montserrat"/>
                <a:cs typeface="Montserrat"/>
                <a:sym typeface="Montserrat"/>
              </a:rPr>
              <a:t> de </a:t>
            </a:r>
            <a:r>
              <a:rPr lang="en-US" sz="1651" dirty="0" err="1">
                <a:solidFill>
                  <a:srgbClr val="101010"/>
                </a:solidFill>
                <a:latin typeface="Montserrat"/>
                <a:ea typeface="Montserrat"/>
                <a:cs typeface="Montserrat"/>
                <a:sym typeface="Montserrat"/>
              </a:rPr>
              <a:t>todos</a:t>
            </a:r>
            <a:r>
              <a:rPr lang="en-US" sz="1651" dirty="0">
                <a:solidFill>
                  <a:srgbClr val="101010"/>
                </a:solidFill>
                <a:latin typeface="Montserrat"/>
                <a:ea typeface="Montserrat"/>
                <a:cs typeface="Montserrat"/>
                <a:sym typeface="Montserrat"/>
              </a:rPr>
              <a:t> </a:t>
            </a:r>
            <a:r>
              <a:rPr lang="en-US" sz="1651" dirty="0" err="1">
                <a:solidFill>
                  <a:srgbClr val="101010"/>
                </a:solidFill>
                <a:latin typeface="Montserrat"/>
                <a:ea typeface="Montserrat"/>
                <a:cs typeface="Montserrat"/>
                <a:sym typeface="Montserrat"/>
              </a:rPr>
              <a:t>los</a:t>
            </a:r>
            <a:r>
              <a:rPr lang="en-US" sz="1651" dirty="0">
                <a:solidFill>
                  <a:srgbClr val="101010"/>
                </a:solidFill>
                <a:latin typeface="Montserrat"/>
                <a:ea typeface="Montserrat"/>
                <a:cs typeface="Montserrat"/>
                <a:sym typeface="Montserrat"/>
              </a:rPr>
              <a:t> </a:t>
            </a:r>
            <a:r>
              <a:rPr lang="en-US" sz="1651" dirty="0" err="1">
                <a:solidFill>
                  <a:srgbClr val="101010"/>
                </a:solidFill>
                <a:latin typeface="Montserrat"/>
                <a:ea typeface="Montserrat"/>
                <a:cs typeface="Montserrat"/>
                <a:sym typeface="Montserrat"/>
              </a:rPr>
              <a:t>demás</a:t>
            </a:r>
            <a:r>
              <a:rPr lang="en-US" sz="1651" dirty="0">
                <a:solidFill>
                  <a:srgbClr val="101010"/>
                </a:solidFill>
                <a:latin typeface="Montserrat"/>
                <a:ea typeface="Montserrat"/>
                <a:cs typeface="Montserrat"/>
                <a:sym typeface="Montserrat"/>
              </a:rPr>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3555883"/>
          </a:xfrm>
          <a:custGeom>
            <a:avLst/>
            <a:gdLst/>
            <a:ahLst/>
            <a:cxnLst/>
            <a:rect l="l" t="t" r="r" b="b"/>
            <a:pathLst>
              <a:path w="18288000" h="3555883">
                <a:moveTo>
                  <a:pt x="0" y="0"/>
                </a:moveTo>
                <a:lnTo>
                  <a:pt x="18288000" y="0"/>
                </a:lnTo>
                <a:lnTo>
                  <a:pt x="18288000" y="3555883"/>
                </a:lnTo>
                <a:lnTo>
                  <a:pt x="0" y="3555883"/>
                </a:lnTo>
                <a:lnTo>
                  <a:pt x="0" y="0"/>
                </a:lnTo>
                <a:close/>
              </a:path>
            </a:pathLst>
          </a:custGeom>
          <a:blipFill>
            <a:blip r:embed="rId2"/>
            <a:stretch>
              <a:fillRect t="-340240" b="-331695"/>
            </a:stretch>
          </a:blipFill>
        </p:spPr>
        <p:txBody>
          <a:bodyPr/>
          <a:lstStyle/>
          <a:p>
            <a:endParaRPr lang="es-PA"/>
          </a:p>
        </p:txBody>
      </p:sp>
      <p:grpSp>
        <p:nvGrpSpPr>
          <p:cNvPr id="3" name="Group 3"/>
          <p:cNvGrpSpPr/>
          <p:nvPr/>
        </p:nvGrpSpPr>
        <p:grpSpPr>
          <a:xfrm>
            <a:off x="12267834" y="9439275"/>
            <a:ext cx="6020166" cy="847725"/>
            <a:chOff x="0" y="0"/>
            <a:chExt cx="1453032" cy="204608"/>
          </a:xfrm>
        </p:grpSpPr>
        <p:sp>
          <p:nvSpPr>
            <p:cNvPr id="4" name="Freeform 4"/>
            <p:cNvSpPr/>
            <p:nvPr/>
          </p:nvSpPr>
          <p:spPr>
            <a:xfrm>
              <a:off x="0" y="0"/>
              <a:ext cx="1453032" cy="204608"/>
            </a:xfrm>
            <a:custGeom>
              <a:avLst/>
              <a:gdLst/>
              <a:ahLst/>
              <a:cxnLst/>
              <a:rect l="l" t="t" r="r" b="b"/>
              <a:pathLst>
                <a:path w="1453032" h="204608">
                  <a:moveTo>
                    <a:pt x="0" y="0"/>
                  </a:moveTo>
                  <a:lnTo>
                    <a:pt x="1453032" y="0"/>
                  </a:lnTo>
                  <a:lnTo>
                    <a:pt x="1453032" y="204608"/>
                  </a:lnTo>
                  <a:lnTo>
                    <a:pt x="0" y="204608"/>
                  </a:lnTo>
                  <a:close/>
                </a:path>
              </a:pathLst>
            </a:custGeom>
            <a:solidFill>
              <a:srgbClr val="120052"/>
            </a:solidFill>
            <a:ln cap="sq">
              <a:noFill/>
              <a:prstDash val="solid"/>
              <a:miter/>
            </a:ln>
          </p:spPr>
          <p:txBody>
            <a:bodyPr/>
            <a:lstStyle/>
            <a:p>
              <a:endParaRPr lang="es-PA"/>
            </a:p>
          </p:txBody>
        </p:sp>
        <p:sp>
          <p:nvSpPr>
            <p:cNvPr id="5" name="TextBox 5"/>
            <p:cNvSpPr txBox="1"/>
            <p:nvPr/>
          </p:nvSpPr>
          <p:spPr>
            <a:xfrm>
              <a:off x="0" y="-38100"/>
              <a:ext cx="1453032" cy="242708"/>
            </a:xfrm>
            <a:prstGeom prst="rect">
              <a:avLst/>
            </a:prstGeom>
          </p:spPr>
          <p:txBody>
            <a:bodyPr lIns="50800" tIns="50800" rIns="50800" bIns="50800" rtlCol="0" anchor="ctr"/>
            <a:lstStyle/>
            <a:p>
              <a:pPr marL="0" lvl="0" indent="0" algn="ctr">
                <a:lnSpc>
                  <a:spcPts val="3360"/>
                </a:lnSpc>
                <a:spcBef>
                  <a:spcPct val="0"/>
                </a:spcBef>
              </a:pPr>
              <a:endParaRPr/>
            </a:p>
          </p:txBody>
        </p:sp>
      </p:grpSp>
      <p:grpSp>
        <p:nvGrpSpPr>
          <p:cNvPr id="6" name="Group 6"/>
          <p:cNvGrpSpPr/>
          <p:nvPr/>
        </p:nvGrpSpPr>
        <p:grpSpPr>
          <a:xfrm>
            <a:off x="6133917" y="9439275"/>
            <a:ext cx="6020166" cy="847725"/>
            <a:chOff x="0" y="0"/>
            <a:chExt cx="1453032" cy="204608"/>
          </a:xfrm>
        </p:grpSpPr>
        <p:sp>
          <p:nvSpPr>
            <p:cNvPr id="7" name="Freeform 7"/>
            <p:cNvSpPr/>
            <p:nvPr/>
          </p:nvSpPr>
          <p:spPr>
            <a:xfrm>
              <a:off x="0" y="0"/>
              <a:ext cx="1453032" cy="204608"/>
            </a:xfrm>
            <a:custGeom>
              <a:avLst/>
              <a:gdLst/>
              <a:ahLst/>
              <a:cxnLst/>
              <a:rect l="l" t="t" r="r" b="b"/>
              <a:pathLst>
                <a:path w="1453032" h="204608">
                  <a:moveTo>
                    <a:pt x="0" y="0"/>
                  </a:moveTo>
                  <a:lnTo>
                    <a:pt x="1453032" y="0"/>
                  </a:lnTo>
                  <a:lnTo>
                    <a:pt x="1453032" y="204608"/>
                  </a:lnTo>
                  <a:lnTo>
                    <a:pt x="0" y="204608"/>
                  </a:lnTo>
                  <a:close/>
                </a:path>
              </a:pathLst>
            </a:custGeom>
            <a:solidFill>
              <a:srgbClr val="49A5EF"/>
            </a:solidFill>
          </p:spPr>
          <p:txBody>
            <a:bodyPr/>
            <a:lstStyle/>
            <a:p>
              <a:endParaRPr lang="es-PA"/>
            </a:p>
          </p:txBody>
        </p:sp>
        <p:sp>
          <p:nvSpPr>
            <p:cNvPr id="8" name="TextBox 8"/>
            <p:cNvSpPr txBox="1"/>
            <p:nvPr/>
          </p:nvSpPr>
          <p:spPr>
            <a:xfrm>
              <a:off x="0" y="-38100"/>
              <a:ext cx="1453032" cy="242708"/>
            </a:xfrm>
            <a:prstGeom prst="rect">
              <a:avLst/>
            </a:prstGeom>
          </p:spPr>
          <p:txBody>
            <a:bodyPr lIns="50800" tIns="50800" rIns="50800" bIns="50800" rtlCol="0" anchor="ctr"/>
            <a:lstStyle/>
            <a:p>
              <a:pPr algn="ctr">
                <a:lnSpc>
                  <a:spcPts val="3360"/>
                </a:lnSpc>
              </a:pPr>
              <a:endParaRPr/>
            </a:p>
          </p:txBody>
        </p:sp>
      </p:grpSp>
      <p:grpSp>
        <p:nvGrpSpPr>
          <p:cNvPr id="9" name="Group 9"/>
          <p:cNvGrpSpPr/>
          <p:nvPr/>
        </p:nvGrpSpPr>
        <p:grpSpPr>
          <a:xfrm>
            <a:off x="0" y="9439275"/>
            <a:ext cx="6020166" cy="847725"/>
            <a:chOff x="0" y="0"/>
            <a:chExt cx="1453032" cy="204608"/>
          </a:xfrm>
        </p:grpSpPr>
        <p:sp>
          <p:nvSpPr>
            <p:cNvPr id="10" name="Freeform 10"/>
            <p:cNvSpPr/>
            <p:nvPr/>
          </p:nvSpPr>
          <p:spPr>
            <a:xfrm>
              <a:off x="0" y="0"/>
              <a:ext cx="1453032" cy="204608"/>
            </a:xfrm>
            <a:custGeom>
              <a:avLst/>
              <a:gdLst/>
              <a:ahLst/>
              <a:cxnLst/>
              <a:rect l="l" t="t" r="r" b="b"/>
              <a:pathLst>
                <a:path w="1453032" h="204608">
                  <a:moveTo>
                    <a:pt x="0" y="0"/>
                  </a:moveTo>
                  <a:lnTo>
                    <a:pt x="1453032" y="0"/>
                  </a:lnTo>
                  <a:lnTo>
                    <a:pt x="1453032" y="204608"/>
                  </a:lnTo>
                  <a:lnTo>
                    <a:pt x="0" y="204608"/>
                  </a:lnTo>
                  <a:close/>
                </a:path>
              </a:pathLst>
            </a:custGeom>
            <a:solidFill>
              <a:srgbClr val="8063E8"/>
            </a:solidFill>
            <a:ln cap="sq">
              <a:noFill/>
              <a:prstDash val="solid"/>
              <a:miter/>
            </a:ln>
          </p:spPr>
          <p:txBody>
            <a:bodyPr/>
            <a:lstStyle/>
            <a:p>
              <a:endParaRPr lang="es-PA"/>
            </a:p>
          </p:txBody>
        </p:sp>
        <p:sp>
          <p:nvSpPr>
            <p:cNvPr id="11" name="TextBox 11"/>
            <p:cNvSpPr txBox="1"/>
            <p:nvPr/>
          </p:nvSpPr>
          <p:spPr>
            <a:xfrm>
              <a:off x="0" y="-38100"/>
              <a:ext cx="1453032" cy="242708"/>
            </a:xfrm>
            <a:prstGeom prst="rect">
              <a:avLst/>
            </a:prstGeom>
          </p:spPr>
          <p:txBody>
            <a:bodyPr lIns="50800" tIns="50800" rIns="50800" bIns="50800" rtlCol="0" anchor="ctr"/>
            <a:lstStyle/>
            <a:p>
              <a:pPr marL="0" lvl="0" indent="0" algn="ctr">
                <a:lnSpc>
                  <a:spcPts val="3360"/>
                </a:lnSpc>
                <a:spcBef>
                  <a:spcPct val="0"/>
                </a:spcBef>
              </a:pPr>
              <a:endParaRPr/>
            </a:p>
          </p:txBody>
        </p:sp>
      </p:grpSp>
      <p:sp>
        <p:nvSpPr>
          <p:cNvPr id="12" name="Freeform 12"/>
          <p:cNvSpPr/>
          <p:nvPr/>
        </p:nvSpPr>
        <p:spPr>
          <a:xfrm>
            <a:off x="17259300" y="8521564"/>
            <a:ext cx="736736" cy="736736"/>
          </a:xfrm>
          <a:custGeom>
            <a:avLst/>
            <a:gdLst/>
            <a:ahLst/>
            <a:cxnLst/>
            <a:rect l="l" t="t" r="r" b="b"/>
            <a:pathLst>
              <a:path w="736736" h="736736">
                <a:moveTo>
                  <a:pt x="0" y="0"/>
                </a:moveTo>
                <a:lnTo>
                  <a:pt x="736736" y="0"/>
                </a:lnTo>
                <a:lnTo>
                  <a:pt x="736736" y="736736"/>
                </a:lnTo>
                <a:lnTo>
                  <a:pt x="0" y="73673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txBody>
          <a:bodyPr/>
          <a:lstStyle/>
          <a:p>
            <a:endParaRPr lang="es-PA"/>
          </a:p>
        </p:txBody>
      </p:sp>
      <p:sp>
        <p:nvSpPr>
          <p:cNvPr id="13" name="Freeform 13"/>
          <p:cNvSpPr/>
          <p:nvPr/>
        </p:nvSpPr>
        <p:spPr>
          <a:xfrm>
            <a:off x="639119" y="6482266"/>
            <a:ext cx="4741929" cy="2407666"/>
          </a:xfrm>
          <a:custGeom>
            <a:avLst/>
            <a:gdLst/>
            <a:ahLst/>
            <a:cxnLst/>
            <a:rect l="l" t="t" r="r" b="b"/>
            <a:pathLst>
              <a:path w="4741929" h="2407666">
                <a:moveTo>
                  <a:pt x="0" y="0"/>
                </a:moveTo>
                <a:lnTo>
                  <a:pt x="4741928" y="0"/>
                </a:lnTo>
                <a:lnTo>
                  <a:pt x="4741928" y="2407666"/>
                </a:lnTo>
                <a:lnTo>
                  <a:pt x="0" y="2407666"/>
                </a:lnTo>
                <a:lnTo>
                  <a:pt x="0" y="0"/>
                </a:lnTo>
                <a:close/>
              </a:path>
            </a:pathLst>
          </a:custGeom>
          <a:blipFill>
            <a:blip r:embed="rId5"/>
            <a:stretch>
              <a:fillRect/>
            </a:stretch>
          </a:blipFill>
        </p:spPr>
        <p:txBody>
          <a:bodyPr/>
          <a:lstStyle/>
          <a:p>
            <a:endParaRPr lang="es-PA"/>
          </a:p>
        </p:txBody>
      </p:sp>
      <p:sp>
        <p:nvSpPr>
          <p:cNvPr id="14" name="Freeform 14"/>
          <p:cNvSpPr/>
          <p:nvPr/>
        </p:nvSpPr>
        <p:spPr>
          <a:xfrm>
            <a:off x="6348012" y="6590420"/>
            <a:ext cx="5919821" cy="2191359"/>
          </a:xfrm>
          <a:custGeom>
            <a:avLst/>
            <a:gdLst/>
            <a:ahLst/>
            <a:cxnLst/>
            <a:rect l="l" t="t" r="r" b="b"/>
            <a:pathLst>
              <a:path w="5919821" h="2191359">
                <a:moveTo>
                  <a:pt x="0" y="0"/>
                </a:moveTo>
                <a:lnTo>
                  <a:pt x="5919822" y="0"/>
                </a:lnTo>
                <a:lnTo>
                  <a:pt x="5919822" y="2191358"/>
                </a:lnTo>
                <a:lnTo>
                  <a:pt x="0" y="2191358"/>
                </a:lnTo>
                <a:lnTo>
                  <a:pt x="0" y="0"/>
                </a:lnTo>
                <a:close/>
              </a:path>
            </a:pathLst>
          </a:custGeom>
          <a:blipFill>
            <a:blip r:embed="rId6"/>
            <a:stretch>
              <a:fillRect/>
            </a:stretch>
          </a:blipFill>
        </p:spPr>
        <p:txBody>
          <a:bodyPr/>
          <a:lstStyle/>
          <a:p>
            <a:endParaRPr lang="es-PA"/>
          </a:p>
        </p:txBody>
      </p:sp>
      <p:sp>
        <p:nvSpPr>
          <p:cNvPr id="15" name="Freeform 15"/>
          <p:cNvSpPr/>
          <p:nvPr/>
        </p:nvSpPr>
        <p:spPr>
          <a:xfrm>
            <a:off x="13420644" y="6178026"/>
            <a:ext cx="3838656" cy="2884738"/>
          </a:xfrm>
          <a:custGeom>
            <a:avLst/>
            <a:gdLst/>
            <a:ahLst/>
            <a:cxnLst/>
            <a:rect l="l" t="t" r="r" b="b"/>
            <a:pathLst>
              <a:path w="3838656" h="2884738">
                <a:moveTo>
                  <a:pt x="0" y="0"/>
                </a:moveTo>
                <a:lnTo>
                  <a:pt x="3838656" y="0"/>
                </a:lnTo>
                <a:lnTo>
                  <a:pt x="3838656" y="2884739"/>
                </a:lnTo>
                <a:lnTo>
                  <a:pt x="0" y="2884739"/>
                </a:lnTo>
                <a:lnTo>
                  <a:pt x="0" y="0"/>
                </a:lnTo>
                <a:close/>
              </a:path>
            </a:pathLst>
          </a:custGeom>
          <a:blipFill>
            <a:blip r:embed="rId7"/>
            <a:stretch>
              <a:fillRect/>
            </a:stretch>
          </a:blipFill>
        </p:spPr>
        <p:txBody>
          <a:bodyPr/>
          <a:lstStyle/>
          <a:p>
            <a:endParaRPr lang="es-PA"/>
          </a:p>
        </p:txBody>
      </p:sp>
      <p:sp>
        <p:nvSpPr>
          <p:cNvPr id="16" name="TextBox 16"/>
          <p:cNvSpPr txBox="1"/>
          <p:nvPr/>
        </p:nvSpPr>
        <p:spPr>
          <a:xfrm>
            <a:off x="1011232" y="5703161"/>
            <a:ext cx="3997703" cy="448311"/>
          </a:xfrm>
          <a:prstGeom prst="rect">
            <a:avLst/>
          </a:prstGeom>
        </p:spPr>
        <p:txBody>
          <a:bodyPr lIns="0" tIns="0" rIns="0" bIns="0" rtlCol="0" anchor="t">
            <a:spAutoFit/>
          </a:bodyPr>
          <a:lstStyle/>
          <a:p>
            <a:pPr algn="ctr">
              <a:lnSpc>
                <a:spcPts val="3639"/>
              </a:lnSpc>
            </a:pPr>
            <a:r>
              <a:rPr lang="en-US" sz="2599">
                <a:solidFill>
                  <a:srgbClr val="120052"/>
                </a:solidFill>
                <a:latin typeface="Roboto Bold"/>
                <a:ea typeface="Roboto Bold"/>
                <a:cs typeface="Roboto Bold"/>
                <a:sym typeface="Roboto Bold"/>
              </a:rPr>
              <a:t>Centralizado</a:t>
            </a:r>
          </a:p>
        </p:txBody>
      </p:sp>
      <p:sp>
        <p:nvSpPr>
          <p:cNvPr id="17" name="TextBox 17"/>
          <p:cNvSpPr txBox="1"/>
          <p:nvPr/>
        </p:nvSpPr>
        <p:spPr>
          <a:xfrm>
            <a:off x="3422550" y="4109639"/>
            <a:ext cx="11442900" cy="1009650"/>
          </a:xfrm>
          <a:prstGeom prst="rect">
            <a:avLst/>
          </a:prstGeom>
        </p:spPr>
        <p:txBody>
          <a:bodyPr lIns="0" tIns="0" rIns="0" bIns="0" rtlCol="0" anchor="t">
            <a:spAutoFit/>
          </a:bodyPr>
          <a:lstStyle/>
          <a:p>
            <a:pPr algn="ctr">
              <a:lnSpc>
                <a:spcPts val="7920"/>
              </a:lnSpc>
            </a:pPr>
            <a:r>
              <a:rPr lang="en-US" sz="6600" dirty="0" err="1">
                <a:solidFill>
                  <a:srgbClr val="120052"/>
                </a:solidFill>
                <a:latin typeface="Roboto Bold"/>
                <a:ea typeface="Roboto Bold"/>
                <a:cs typeface="Roboto Bold"/>
                <a:sym typeface="Roboto Bold"/>
              </a:rPr>
              <a:t>Flujos</a:t>
            </a:r>
            <a:r>
              <a:rPr lang="en-US" sz="6600" dirty="0">
                <a:solidFill>
                  <a:srgbClr val="120052"/>
                </a:solidFill>
                <a:latin typeface="Roboto Bold"/>
                <a:ea typeface="Roboto Bold"/>
                <a:cs typeface="Roboto Bold"/>
                <a:sym typeface="Roboto Bold"/>
              </a:rPr>
              <a:t> de </a:t>
            </a:r>
            <a:r>
              <a:rPr lang="en-US" sz="6600" dirty="0" err="1">
                <a:solidFill>
                  <a:srgbClr val="120052"/>
                </a:solidFill>
                <a:latin typeface="Roboto Bold"/>
                <a:ea typeface="Roboto Bold"/>
                <a:cs typeface="Roboto Bold"/>
                <a:sym typeface="Roboto Bold"/>
              </a:rPr>
              <a:t>trabajo</a:t>
            </a:r>
            <a:endParaRPr lang="en-US" sz="6600" dirty="0">
              <a:solidFill>
                <a:srgbClr val="120052"/>
              </a:solidFill>
              <a:latin typeface="Roboto Bold"/>
              <a:ea typeface="Roboto Bold"/>
              <a:cs typeface="Roboto Bold"/>
              <a:sym typeface="Roboto Bold"/>
            </a:endParaRPr>
          </a:p>
        </p:txBody>
      </p:sp>
      <p:sp>
        <p:nvSpPr>
          <p:cNvPr id="18" name="TextBox 18"/>
          <p:cNvSpPr txBox="1"/>
          <p:nvPr/>
        </p:nvSpPr>
        <p:spPr>
          <a:xfrm>
            <a:off x="7145149" y="5703161"/>
            <a:ext cx="3997703" cy="448311"/>
          </a:xfrm>
          <a:prstGeom prst="rect">
            <a:avLst/>
          </a:prstGeom>
        </p:spPr>
        <p:txBody>
          <a:bodyPr lIns="0" tIns="0" rIns="0" bIns="0" rtlCol="0" anchor="t">
            <a:spAutoFit/>
          </a:bodyPr>
          <a:lstStyle/>
          <a:p>
            <a:pPr algn="ctr">
              <a:lnSpc>
                <a:spcPts val="3639"/>
              </a:lnSpc>
            </a:pPr>
            <a:r>
              <a:rPr lang="en-US" sz="2599">
                <a:solidFill>
                  <a:srgbClr val="120052"/>
                </a:solidFill>
                <a:latin typeface="Roboto Bold"/>
                <a:ea typeface="Roboto Bold"/>
                <a:cs typeface="Roboto Bold"/>
                <a:sym typeface="Roboto Bold"/>
              </a:rPr>
              <a:t>Gestor-de-Integraciones</a:t>
            </a:r>
          </a:p>
        </p:txBody>
      </p:sp>
      <p:sp>
        <p:nvSpPr>
          <p:cNvPr id="19" name="TextBox 19"/>
          <p:cNvSpPr txBox="1"/>
          <p:nvPr/>
        </p:nvSpPr>
        <p:spPr>
          <a:xfrm>
            <a:off x="13025321" y="5703161"/>
            <a:ext cx="4454443" cy="448311"/>
          </a:xfrm>
          <a:prstGeom prst="rect">
            <a:avLst/>
          </a:prstGeom>
        </p:spPr>
        <p:txBody>
          <a:bodyPr lIns="0" tIns="0" rIns="0" bIns="0" rtlCol="0" anchor="t">
            <a:spAutoFit/>
          </a:bodyPr>
          <a:lstStyle/>
          <a:p>
            <a:pPr algn="ctr">
              <a:lnSpc>
                <a:spcPts val="3639"/>
              </a:lnSpc>
            </a:pPr>
            <a:r>
              <a:rPr lang="en-US" sz="2599">
                <a:solidFill>
                  <a:srgbClr val="120052"/>
                </a:solidFill>
                <a:latin typeface="Roboto Bold"/>
                <a:ea typeface="Roboto Bold"/>
                <a:cs typeface="Roboto Bold"/>
                <a:sym typeface="Roboto Bold"/>
              </a:rPr>
              <a:t>Dictador y Tenientes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3D544BF9007784581F26E1FC2FB58FD" ma:contentTypeVersion="13" ma:contentTypeDescription="Create a new document." ma:contentTypeScope="" ma:versionID="05ed53efa794aec793ca27d7067bf1a3">
  <xsd:schema xmlns:xsd="http://www.w3.org/2001/XMLSchema" xmlns:xs="http://www.w3.org/2001/XMLSchema" xmlns:p="http://schemas.microsoft.com/office/2006/metadata/properties" xmlns:ns2="0effc2b1-ca34-42b6-b9d2-5b2a51ebcabd" xmlns:ns3="31c4d47e-0a7d-4aee-b3bb-804f458dd000" targetNamespace="http://schemas.microsoft.com/office/2006/metadata/properties" ma:root="true" ma:fieldsID="d14f4f24690c82a33167b6efa8bcec82" ns2:_="" ns3:_="">
    <xsd:import namespace="0effc2b1-ca34-42b6-b9d2-5b2a51ebcabd"/>
    <xsd:import namespace="31c4d47e-0a7d-4aee-b3bb-804f458dd000"/>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ffc2b1-ca34-42b6-b9d2-5b2a51ebcabd"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1348c8ee-fc48-4349-a3df-b5c7dc9d7086"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1c4d47e-0a7d-4aee-b3bb-804f458dd000"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2a884695-f0cd-43f7-b849-cdf018290ff0}" ma:internalName="TaxCatchAll" ma:showField="CatchAllData" ma:web="31c4d47e-0a7d-4aee-b3bb-804f458dd00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ReferenceId xmlns="0effc2b1-ca34-42b6-b9d2-5b2a51ebcabd" xsi:nil="true"/>
    <TaxCatchAll xmlns="31c4d47e-0a7d-4aee-b3bb-804f458dd000" xsi:nil="true"/>
    <lcf76f155ced4ddcb4097134ff3c332f xmlns="0effc2b1-ca34-42b6-b9d2-5b2a51ebcabd">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2A1F3F70-87B9-43E0-A54C-6A3269DC0C18}"/>
</file>

<file path=customXml/itemProps2.xml><?xml version="1.0" encoding="utf-8"?>
<ds:datastoreItem xmlns:ds="http://schemas.openxmlformats.org/officeDocument/2006/customXml" ds:itemID="{FFE5B9CD-39FC-4594-81DB-95BE6C1A4BA2}"/>
</file>

<file path=customXml/itemProps3.xml><?xml version="1.0" encoding="utf-8"?>
<ds:datastoreItem xmlns:ds="http://schemas.openxmlformats.org/officeDocument/2006/customXml" ds:itemID="{231090D1-194B-4CE8-A44C-3B8A843F9BA7}"/>
</file>

<file path=docProps/app.xml><?xml version="1.0" encoding="utf-8"?>
<Properties xmlns="http://schemas.openxmlformats.org/officeDocument/2006/extended-properties" xmlns:vt="http://schemas.openxmlformats.org/officeDocument/2006/docPropsVTypes">
  <TotalTime>470</TotalTime>
  <Words>1219</Words>
  <Application>Microsoft Office PowerPoint</Application>
  <PresentationFormat>Personalizado</PresentationFormat>
  <Paragraphs>109</Paragraphs>
  <Slides>20</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20</vt:i4>
      </vt:variant>
    </vt:vector>
  </HeadingPairs>
  <TitlesOfParts>
    <vt:vector size="29" baseType="lpstr">
      <vt:lpstr>Arial</vt:lpstr>
      <vt:lpstr>Times New Roman</vt:lpstr>
      <vt:lpstr>Montserrat Bold</vt:lpstr>
      <vt:lpstr>Roboto Bold</vt:lpstr>
      <vt:lpstr>Montserrat</vt:lpstr>
      <vt:lpstr>Montserrat Light Bold</vt:lpstr>
      <vt:lpstr>Calibri</vt:lpstr>
      <vt:lpstr>Wingdings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Presentacion propuesta de negocio corporativo moderno azul</dc:title>
  <dc:creator>Carlos Jaen</dc:creator>
  <cp:lastModifiedBy>Luis Eduardo</cp:lastModifiedBy>
  <cp:revision>31</cp:revision>
  <dcterms:created xsi:type="dcterms:W3CDTF">2006-08-16T00:00:00Z</dcterms:created>
  <dcterms:modified xsi:type="dcterms:W3CDTF">2024-08-12T05:11:21Z</dcterms:modified>
  <dc:identifier>DAGNjrpdAc4</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0x01010023D544BF9007784581F26E1FC2FB58FD</vt:lpwstr>
  </property>
</Properties>
</file>